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5" r:id="rId4"/>
    <p:sldId id="257" r:id="rId5"/>
    <p:sldId id="271" r:id="rId6"/>
    <p:sldId id="267" r:id="rId7"/>
    <p:sldId id="268" r:id="rId8"/>
    <p:sldId id="259" r:id="rId9"/>
    <p:sldId id="269" r:id="rId10"/>
    <p:sldId id="270" r:id="rId11"/>
    <p:sldId id="273" r:id="rId12"/>
    <p:sldId id="274" r:id="rId13"/>
    <p:sldId id="275" r:id="rId14"/>
    <p:sldId id="277" r:id="rId15"/>
    <p:sldId id="276" r:id="rId16"/>
    <p:sldId id="278" r:id="rId17"/>
    <p:sldId id="261" r:id="rId18"/>
    <p:sldId id="279" r:id="rId19"/>
    <p:sldId id="280" r:id="rId20"/>
    <p:sldId id="263" r:id="rId21"/>
    <p:sldId id="281" r:id="rId22"/>
    <p:sldId id="282" r:id="rId23"/>
    <p:sldId id="286" r:id="rId24"/>
    <p:sldId id="283" r:id="rId25"/>
    <p:sldId id="292" r:id="rId26"/>
    <p:sldId id="284" r:id="rId27"/>
    <p:sldId id="293" r:id="rId28"/>
    <p:sldId id="290" r:id="rId29"/>
    <p:sldId id="295" r:id="rId30"/>
    <p:sldId id="296" r:id="rId31"/>
    <p:sldId id="294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652" autoAdjust="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66958-E31C-4290-BE87-0A453905B172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B0B49-5A42-4044-A733-930546731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72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400" dirty="0" smtClean="0"/>
              <a:t>У першу чергу хочу</a:t>
            </a:r>
            <a:r>
              <a:rPr lang="uk-UA" sz="1400" baseline="0" dirty="0" smtClean="0"/>
              <a:t> нагадати Вам слова Міністра освіти і науки України  Лілії </a:t>
            </a:r>
            <a:r>
              <a:rPr lang="uk-UA" sz="1600" baseline="0" dirty="0" smtClean="0"/>
              <a:t>Гриневич, яка говорить про те, що ……</a:t>
            </a:r>
          </a:p>
          <a:p>
            <a:r>
              <a:rPr lang="uk-UA" sz="1600" dirty="0" smtClean="0"/>
              <a:t>Усі ми розуміємо, що поставлені задачі можна реалізувати тільки завдяки докорінним змінам у роботі  вчителів, їх ставленню,</a:t>
            </a:r>
            <a:r>
              <a:rPr lang="uk-UA" sz="1600" baseline="0" dirty="0" smtClean="0"/>
              <a:t> </a:t>
            </a:r>
            <a:r>
              <a:rPr lang="uk-UA" sz="1600" dirty="0" smtClean="0"/>
              <a:t>сприйняттю цих змін і готовності до них. </a:t>
            </a:r>
            <a:endParaRPr lang="uk-UA" sz="1600" baseline="0" dirty="0" smtClean="0"/>
          </a:p>
          <a:p>
            <a:r>
              <a:rPr lang="uk-UA" sz="1600" baseline="0" dirty="0" smtClean="0"/>
              <a:t>Коротко розглянемо шляхи досягнення озвучених цілей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B2D7-EEA3-473B-A97B-A04736BF89D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669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600" dirty="0" smtClean="0"/>
              <a:t>З 1 вересня ми розпочинаємо працювати за новим державним стандартом. Для 1-2-х класів Міністерством освіти затверджено Типові освітні та навчальні програми.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814A0-C8C8-4413-B23B-09C2EB6D35A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01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800" dirty="0" smtClean="0"/>
              <a:t>Для нас затверджено дві типові освітні програми, які охоплюють повний спектр</a:t>
            </a:r>
            <a:r>
              <a:rPr lang="uk-UA" sz="1800" baseline="0" dirty="0" smtClean="0"/>
              <a:t> освітнього процесу в початковій школі – авторських колективів О.Я. Савченко (Академія педагогічних наук України) та Р.Б. Шияна (Львівського інституту післядипломної освіти).</a:t>
            </a:r>
          </a:p>
          <a:p>
            <a:endParaRPr lang="uk-UA" sz="1800" baseline="0" dirty="0" smtClean="0"/>
          </a:p>
          <a:p>
            <a:r>
              <a:rPr lang="uk-UA" sz="1800" baseline="0" dirty="0" smtClean="0"/>
              <a:t>До нас звертаються за порадою у виборі типової освітньої програми для закладу освіти. Хочу наголосити, що сьогодні школа має широку автономію, зокрема в організації освітнього процесу.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814A0-C8C8-4413-B23B-09C2EB6D35A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429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800" baseline="0" dirty="0" smtClean="0"/>
              <a:t>Усього 9 освітніх програм пройшли експертизу у Державній службі якості освіти. </a:t>
            </a:r>
          </a:p>
          <a:p>
            <a:r>
              <a:rPr lang="uk-UA" sz="1800" baseline="0" dirty="0" smtClean="0"/>
              <a:t>•Освітньої програми для початкової школи за педагогічною технологією  «Росток» (авт. </a:t>
            </a:r>
            <a:r>
              <a:rPr lang="uk-UA" sz="1800" baseline="0" dirty="0" err="1" smtClean="0"/>
              <a:t>Пушкарьова</a:t>
            </a:r>
            <a:r>
              <a:rPr lang="uk-UA" sz="1800" baseline="0" dirty="0" smtClean="0"/>
              <a:t> Т. О.);</a:t>
            </a:r>
          </a:p>
          <a:p>
            <a:r>
              <a:rPr lang="uk-UA" sz="1800" baseline="0" dirty="0" err="1" smtClean="0"/>
              <a:t>•Освітньої</a:t>
            </a:r>
            <a:r>
              <a:rPr lang="uk-UA" sz="1800" baseline="0" dirty="0" smtClean="0"/>
              <a:t> програми для 1-2 класів за системою розвивального навчання у закладах загальної середньої освіти (авт. </a:t>
            </a:r>
            <a:r>
              <a:rPr lang="uk-UA" sz="1800" baseline="0" dirty="0" err="1" smtClean="0"/>
              <a:t>кол</a:t>
            </a:r>
            <a:r>
              <a:rPr lang="uk-UA" sz="1800" baseline="0" dirty="0" smtClean="0"/>
              <a:t>. </a:t>
            </a:r>
            <a:r>
              <a:rPr lang="uk-UA" sz="1800" baseline="0" dirty="0" err="1" smtClean="0"/>
              <a:t>Ломакович</a:t>
            </a:r>
            <a:r>
              <a:rPr lang="uk-UA" sz="1800" baseline="0" dirty="0" smtClean="0"/>
              <a:t> С. В., Тимченко Л.І., Жукова С.О., Кондратюк О. М. та ін.);</a:t>
            </a:r>
          </a:p>
          <a:p>
            <a:r>
              <a:rPr lang="uk-UA" sz="1800" baseline="0" dirty="0" err="1" smtClean="0"/>
              <a:t>•Освітньої</a:t>
            </a:r>
            <a:r>
              <a:rPr lang="uk-UA" sz="1800" baseline="0" dirty="0" smtClean="0"/>
              <a:t> програми для 1-2 класів закладів загальної середньої освіти за системою розвивального навчання (авт. та </a:t>
            </a:r>
            <a:r>
              <a:rPr lang="uk-UA" sz="1800" baseline="0" dirty="0" err="1" smtClean="0"/>
              <a:t>укл</a:t>
            </a:r>
            <a:r>
              <a:rPr lang="uk-UA" sz="1800" baseline="0" dirty="0" smtClean="0"/>
              <a:t>. </a:t>
            </a:r>
            <a:r>
              <a:rPr lang="uk-UA" sz="1800" baseline="0" dirty="0" err="1" smtClean="0"/>
              <a:t>Старагіна</a:t>
            </a:r>
            <a:r>
              <a:rPr lang="uk-UA" sz="1800" baseline="0" dirty="0" smtClean="0"/>
              <a:t> І. П., Захарова Г. М., </a:t>
            </a:r>
            <a:r>
              <a:rPr lang="uk-UA" sz="1800" baseline="0" dirty="0" err="1" smtClean="0"/>
              <a:t>Жемчужкіна</a:t>
            </a:r>
            <a:r>
              <a:rPr lang="uk-UA" sz="1800" baseline="0" dirty="0" smtClean="0"/>
              <a:t> Г. В, </a:t>
            </a:r>
            <a:r>
              <a:rPr lang="uk-UA" sz="1800" baseline="0" dirty="0" err="1" smtClean="0"/>
              <a:t>Пінсон</a:t>
            </a:r>
            <a:r>
              <a:rPr lang="uk-UA" sz="1800" baseline="0" dirty="0" smtClean="0"/>
              <a:t> К. І., </a:t>
            </a:r>
            <a:r>
              <a:rPr lang="uk-UA" sz="1800" baseline="0" dirty="0" err="1" smtClean="0"/>
              <a:t>Перепелицина</a:t>
            </a:r>
            <a:r>
              <a:rPr lang="uk-UA" sz="1800" baseline="0" dirty="0" smtClean="0"/>
              <a:t> О. А., </a:t>
            </a:r>
            <a:r>
              <a:rPr lang="uk-UA" sz="1800" baseline="0" dirty="0" err="1" smtClean="0"/>
              <a:t>Сосницька</a:t>
            </a:r>
            <a:r>
              <a:rPr lang="uk-UA" sz="1800" baseline="0" dirty="0" smtClean="0"/>
              <a:t> Н. П.);</a:t>
            </a:r>
          </a:p>
          <a:p>
            <a:r>
              <a:rPr lang="uk-UA" sz="1800" baseline="0" dirty="0" err="1" smtClean="0"/>
              <a:t>•Освітньої</a:t>
            </a:r>
            <a:r>
              <a:rPr lang="uk-UA" sz="1800" baseline="0" dirty="0" smtClean="0"/>
              <a:t> програми початкової освіти в науково-педагогічному проекті «Інтелект України» цикл І (1-2 класи) (наук. </a:t>
            </a:r>
            <a:r>
              <a:rPr lang="uk-UA" sz="1800" baseline="0" dirty="0" err="1" smtClean="0"/>
              <a:t>кер</a:t>
            </a:r>
            <a:r>
              <a:rPr lang="uk-UA" sz="1800" baseline="0" dirty="0" smtClean="0"/>
              <a:t>. Гавриш І. В.);  </a:t>
            </a:r>
          </a:p>
          <a:p>
            <a:r>
              <a:rPr lang="uk-UA" sz="1800" baseline="0" dirty="0" err="1" smtClean="0"/>
              <a:t>•Освітньої</a:t>
            </a:r>
            <a:r>
              <a:rPr lang="uk-UA" sz="1800" baseline="0" dirty="0" smtClean="0"/>
              <a:t> програми початкової освіти за </a:t>
            </a:r>
            <a:r>
              <a:rPr lang="uk-UA" sz="1800" baseline="0" dirty="0" err="1" smtClean="0"/>
              <a:t>вальдорфською</a:t>
            </a:r>
            <a:r>
              <a:rPr lang="uk-UA" sz="1800" baseline="0" dirty="0" smtClean="0"/>
              <a:t> педагогікою (Асоціація </a:t>
            </a:r>
            <a:r>
              <a:rPr lang="uk-UA" sz="1800" baseline="0" dirty="0" err="1" smtClean="0"/>
              <a:t>вальдорфських</a:t>
            </a:r>
            <a:r>
              <a:rPr lang="uk-UA" sz="1800" baseline="0" dirty="0" smtClean="0"/>
              <a:t> ініціатив в Україні);</a:t>
            </a:r>
          </a:p>
          <a:p>
            <a:r>
              <a:rPr lang="uk-UA" sz="1800" baseline="0" dirty="0" err="1" smtClean="0"/>
              <a:t>•Освітньої</a:t>
            </a:r>
            <a:r>
              <a:rPr lang="uk-UA" sz="1800" baseline="0" dirty="0" smtClean="0"/>
              <a:t> програми «Початкова школа: освіта для життя» (Київський університет імені Б. Грінченка за </a:t>
            </a:r>
            <a:r>
              <a:rPr lang="uk-UA" sz="1800" baseline="0" dirty="0" err="1" smtClean="0"/>
              <a:t>заг</a:t>
            </a:r>
            <a:r>
              <a:rPr lang="uk-UA" sz="1800" baseline="0" dirty="0" smtClean="0"/>
              <a:t>. ред. </a:t>
            </a:r>
            <a:r>
              <a:rPr lang="uk-UA" sz="1800" baseline="0" dirty="0" err="1" smtClean="0"/>
              <a:t>Огнев’юка</a:t>
            </a:r>
            <a:r>
              <a:rPr lang="uk-UA" sz="1800" baseline="0" dirty="0" smtClean="0"/>
              <a:t> В. О.);</a:t>
            </a:r>
          </a:p>
          <a:p>
            <a:r>
              <a:rPr lang="uk-UA" sz="1800" baseline="0" dirty="0" err="1" smtClean="0"/>
              <a:t>•Освітньої</a:t>
            </a:r>
            <a:r>
              <a:rPr lang="uk-UA" sz="1800" baseline="0" dirty="0" smtClean="0"/>
              <a:t> програми «На крилах успіху» для учнів 1-2 класів закладів загальної середньої освіти (наук. </a:t>
            </a:r>
            <a:r>
              <a:rPr lang="uk-UA" sz="1800" baseline="0" dirty="0" err="1" smtClean="0"/>
              <a:t>кер</a:t>
            </a:r>
            <a:r>
              <a:rPr lang="uk-UA" sz="1800" baseline="0" dirty="0" smtClean="0"/>
              <a:t>. творчої групи </a:t>
            </a:r>
            <a:r>
              <a:rPr lang="uk-UA" sz="1800" baseline="0" dirty="0" err="1" smtClean="0"/>
              <a:t>Цимбалару</a:t>
            </a:r>
            <a:r>
              <a:rPr lang="uk-UA" sz="1800" baseline="0" dirty="0" smtClean="0"/>
              <a:t> А. Д.);</a:t>
            </a:r>
          </a:p>
          <a:p>
            <a:r>
              <a:rPr lang="uk-UA" sz="1800" baseline="0" dirty="0" err="1" smtClean="0"/>
              <a:t>•Освітньої</a:t>
            </a:r>
            <a:r>
              <a:rPr lang="uk-UA" sz="1800" baseline="0" dirty="0" smtClean="0"/>
              <a:t> програми початкової освіти «Світ, в якому я живу» (1-2 класи) (авт. </a:t>
            </a:r>
            <a:r>
              <a:rPr lang="uk-UA" sz="1800" baseline="0" dirty="0" err="1" smtClean="0"/>
              <a:t>кол</a:t>
            </a:r>
            <a:r>
              <a:rPr lang="uk-UA" sz="1800" baseline="0" dirty="0" smtClean="0"/>
              <a:t>. Якименко С. І., </a:t>
            </a:r>
            <a:r>
              <a:rPr lang="uk-UA" sz="1800" baseline="0" dirty="0" err="1" smtClean="0"/>
              <a:t>Іванець</a:t>
            </a:r>
            <a:r>
              <a:rPr lang="uk-UA" sz="1800" baseline="0" dirty="0" smtClean="0"/>
              <a:t> Н. В., Тарасюк А. М., </a:t>
            </a:r>
            <a:r>
              <a:rPr lang="uk-UA" sz="1800" baseline="0" dirty="0" err="1" smtClean="0"/>
              <a:t>Філімонова</a:t>
            </a:r>
            <a:r>
              <a:rPr lang="uk-UA" sz="1800" baseline="0" dirty="0" smtClean="0"/>
              <a:t> Т. В.);</a:t>
            </a:r>
          </a:p>
          <a:p>
            <a:r>
              <a:rPr lang="uk-UA" sz="1800" baseline="0" dirty="0" err="1" smtClean="0"/>
              <a:t>•Освітньої</a:t>
            </a:r>
            <a:r>
              <a:rPr lang="uk-UA" sz="1800" baseline="0" dirty="0" smtClean="0"/>
              <a:t> інтегрованої </a:t>
            </a:r>
            <a:r>
              <a:rPr lang="uk-UA" sz="1800" baseline="0" dirty="0" err="1" smtClean="0"/>
              <a:t>корекційно-оздоровчої</a:t>
            </a:r>
            <a:r>
              <a:rPr lang="uk-UA" sz="1800" baseline="0" dirty="0" smtClean="0"/>
              <a:t> програми для учнів 1-2 класів  закладів загальної середньої освіти «Гармонія інтелекту та здоров’я» (авт. </a:t>
            </a:r>
            <a:r>
              <a:rPr lang="uk-UA" sz="1800" baseline="0" dirty="0" err="1" smtClean="0"/>
              <a:t>Яновська</a:t>
            </a:r>
            <a:r>
              <a:rPr lang="uk-UA" sz="1800" baseline="0" dirty="0" smtClean="0"/>
              <a:t> Н. М.).</a:t>
            </a:r>
          </a:p>
          <a:p>
            <a:endParaRPr lang="uk-UA" sz="18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814A0-C8C8-4413-B23B-09C2EB6D35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5137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aseline="0" dirty="0" smtClean="0"/>
              <a:t>До нас звертаються за порадою у виборі типової освітньої програми для закладу освіти. Хочу наголосити, що сьогодні школа має широку автономію, зокрема в організації освітнього процесу. Про це зазначено у </a:t>
            </a:r>
            <a:endParaRPr lang="ru-RU" sz="1800" dirty="0" smtClean="0"/>
          </a:p>
          <a:p>
            <a:r>
              <a:rPr lang="ru-RU" sz="1800" b="1" i="0" kern="1200" dirty="0" err="1" smtClean="0">
                <a:solidFill>
                  <a:schemeClr val="tx1"/>
                </a:solidFill>
                <a:effectLst/>
              </a:rPr>
              <a:t>Стаття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</a:rPr>
              <a:t> 23. Закону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</a:rPr>
              <a:t>України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</a:rPr>
              <a:t> «Про </a:t>
            </a:r>
            <a:r>
              <a:rPr lang="ru-RU" sz="1800" b="1" i="0" kern="1200" dirty="0" err="1" smtClean="0">
                <a:solidFill>
                  <a:schemeClr val="tx1"/>
                </a:solidFill>
                <a:effectLst/>
              </a:rPr>
              <a:t>освіту</a:t>
            </a:r>
            <a:r>
              <a:rPr lang="ru-RU" sz="1800" b="1" i="0" kern="1200" dirty="0" smtClean="0">
                <a:solidFill>
                  <a:schemeClr val="tx1"/>
                </a:solidFill>
                <a:effectLst/>
              </a:rPr>
              <a:t>» 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</a:rPr>
              <a:t>Автономія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</a:rPr>
              <a:t> закладу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</a:rPr>
              <a:t>освіти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</a:rPr>
              <a:t>, у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</a:rPr>
              <a:t>якій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</a:rPr>
              <a:t> говориться,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</a:rPr>
              <a:t>що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</a:rPr>
              <a:t> держава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</a:rPr>
              <a:t>гарантує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</a:rPr>
              <a:t>академічну</a:t>
            </a:r>
            <a:r>
              <a:rPr lang="ru-RU" sz="1800" b="0" i="0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</a:rPr>
              <a:t>автономію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</a:rPr>
              <a:t>закладів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</a:rPr>
              <a:t>освіти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uk-UA" sz="1800" b="0" i="0" kern="1200" dirty="0" smtClean="0">
                <a:solidFill>
                  <a:schemeClr val="tx1"/>
                </a:solidFill>
                <a:effectLst/>
              </a:rPr>
              <a:t>Це означає, що радити</a:t>
            </a:r>
            <a:r>
              <a:rPr lang="uk-UA" sz="1800" b="0" i="0" kern="1200" baseline="0" dirty="0" smtClean="0">
                <a:solidFill>
                  <a:schemeClr val="tx1"/>
                </a:solidFill>
                <a:effectLst/>
              </a:rPr>
              <a:t> або </a:t>
            </a:r>
            <a:r>
              <a:rPr lang="uk-UA" sz="1800" b="0" i="0" kern="1200" dirty="0" smtClean="0">
                <a:solidFill>
                  <a:schemeClr val="tx1"/>
                </a:solidFill>
                <a:effectLst/>
              </a:rPr>
              <a:t>впливати на заклад у виборі програм і підручників ми не маємо право. </a:t>
            </a:r>
          </a:p>
          <a:p>
            <a:r>
              <a:rPr lang="uk-UA" sz="1800" b="0" i="0" kern="1200" dirty="0" smtClean="0">
                <a:solidFill>
                  <a:schemeClr val="tx1"/>
                </a:solidFill>
                <a:effectLst/>
              </a:rPr>
              <a:t>Для того,</a:t>
            </a:r>
            <a:r>
              <a:rPr lang="uk-UA" sz="1800" b="0" i="0" kern="1200" baseline="0" dirty="0" smtClean="0">
                <a:solidFill>
                  <a:schemeClr val="tx1"/>
                </a:solidFill>
                <a:effectLst/>
              </a:rPr>
              <a:t> щоб сьогодні впевнено робити вибір, треба було дати можливість педагогам опрацювати обидві програми і, або  зупинитися на одній з типових, або самостійно сформувати освітню програму на основі затверджених</a:t>
            </a:r>
            <a:endParaRPr lang="ru-RU" sz="1800" b="0" i="0" kern="1200" dirty="0" smtClean="0">
              <a:solidFill>
                <a:schemeClr val="tx1"/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814A0-C8C8-4413-B23B-09C2EB6D35A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54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9863" y="468313"/>
            <a:ext cx="1779587" cy="13350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76672" y="1979712"/>
            <a:ext cx="6048672" cy="6478488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 err="1" smtClean="0"/>
              <a:t>Концепція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дає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питання</a:t>
            </a:r>
            <a:r>
              <a:rPr lang="ru-RU" sz="1600" dirty="0" smtClean="0"/>
              <a:t>. </a:t>
            </a:r>
          </a:p>
          <a:p>
            <a:pPr marL="0" indent="0" algn="l">
              <a:buNone/>
            </a:pPr>
            <a:r>
              <a:rPr lang="ru-RU" sz="1600" dirty="0" smtClean="0"/>
              <a:t>УКРАЇНСЬКА ШКОЛА БУДЕ УСПІШНА, ЯКЩО ДО НЕЇ ПРИЙДЕ УСПІШНИЙ УЧИТЕЛЬ. СУТТЄВИХ ЗМІН ЗАЗНАЄ ПРОЦЕС І ЗМІСТ ПІДГОТОВКИ ВЧИ- ТЕЛЯ.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l"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Учитель – 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людина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, на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якій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тримається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реформа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Без </a:t>
            </a:r>
            <a:r>
              <a:rPr lang="ru-RU" sz="1600" dirty="0" err="1" smtClean="0"/>
              <a:t>неї</a:t>
            </a:r>
            <a:r>
              <a:rPr lang="ru-RU" sz="1600" dirty="0" smtClean="0"/>
              <a:t> </a:t>
            </a:r>
            <a:r>
              <a:rPr lang="ru-RU" sz="1600" dirty="0" err="1" smtClean="0"/>
              <a:t>чи</a:t>
            </a:r>
            <a:r>
              <a:rPr lang="ru-RU" sz="1600" dirty="0" smtClean="0"/>
              <a:t>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будь-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зміни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неможливими</a:t>
            </a:r>
            <a:r>
              <a:rPr lang="ru-RU" sz="1600" dirty="0" smtClean="0"/>
              <a:t>, тому один з </a:t>
            </a:r>
            <a:r>
              <a:rPr lang="ru-RU" sz="1600" dirty="0" err="1" smtClean="0"/>
              <a:t>головних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принципів</a:t>
            </a:r>
            <a:r>
              <a:rPr lang="ru-RU" sz="1600" dirty="0" smtClean="0"/>
              <a:t> НУШ – </a:t>
            </a:r>
            <a:r>
              <a:rPr lang="ru-RU" sz="1600" dirty="0" err="1" smtClean="0"/>
              <a:t>умотивований</a:t>
            </a:r>
            <a:r>
              <a:rPr lang="ru-RU" sz="1600" dirty="0" smtClean="0"/>
              <a:t> учитель.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означає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наша мета – </a:t>
            </a:r>
            <a:r>
              <a:rPr lang="ru-RU" sz="1600" dirty="0" err="1" smtClean="0"/>
              <a:t>сприяти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професійному</a:t>
            </a:r>
            <a:r>
              <a:rPr lang="ru-RU" sz="1600" dirty="0" smtClean="0"/>
              <a:t> та </a:t>
            </a:r>
            <a:r>
              <a:rPr lang="ru-RU" sz="1600" dirty="0" err="1" smtClean="0"/>
              <a:t>особистому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зростанню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підвищувати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соціальний</a:t>
            </a:r>
            <a:r>
              <a:rPr lang="ru-RU" sz="1600" dirty="0" smtClean="0"/>
              <a:t> статус.</a:t>
            </a:r>
          </a:p>
          <a:p>
            <a:endParaRPr lang="ru-RU" sz="1600" b="0" i="0" u="none" strike="noStrike" kern="1200" baseline="0" dirty="0" smtClean="0">
              <a:solidFill>
                <a:schemeClr val="tx1"/>
              </a:solidFill>
            </a:endParaRPr>
          </a:p>
          <a:p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У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компонентній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формулі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нової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школи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провідне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місце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відводиться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вчителям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нової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формації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,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які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перебувають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в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авангарді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суспільних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та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освітніх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перетворень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,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успішних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,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умотивованих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,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компетентних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,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які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є агентами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сучасних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змін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.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Такі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вчителі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виконують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в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освітньому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процесі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ролі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наставника,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фасилітатора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, консультанта, менеджера,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мають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академічну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свободу,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володіють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навичками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випереджувального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проектного менеджменту (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планування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й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організації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навчання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,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розроблення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навчально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-методичного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забезпечення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,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оцінювання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та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ін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.),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самостійно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й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творчо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здобувають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інформацію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,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організовують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дитиноцентрований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процес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.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Отже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,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закладають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надійне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підґрунтя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для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навчання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впродовж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життя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з метою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особистісної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реалізації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. Нова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місія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педагога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розглядається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в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контексті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європейського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професіоналізму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із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збереженням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кращих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ментальних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українських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характеристик,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європейського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виміру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педагогічних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r>
              <a:rPr lang="ru-RU" sz="1600" b="0" i="0" u="none" strike="noStrike" kern="1200" baseline="0" dirty="0" err="1" smtClean="0">
                <a:solidFill>
                  <a:schemeClr val="tx1"/>
                </a:solidFill>
              </a:rPr>
              <a:t>якостей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</a:rPr>
              <a:t>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BEEE-1985-485C-89DF-DB0C901C591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025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На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основі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цього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Стандарту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вчителі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самостійно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,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чи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об’єднавшись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у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групи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,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можуть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створювати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навчальні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програми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.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Така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навчальна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програма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предмету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або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ж курсу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описує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його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зміст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відповідно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до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конкретних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очікуваних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результатів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,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підходи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до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інтегрування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,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засоби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оцінювання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учнів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тощо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uk-UA" sz="1600" dirty="0" smtClean="0"/>
              <a:t>Здійснювати календарне планування у довільній формі,</a:t>
            </a:r>
            <a:r>
              <a:rPr lang="uk-UA" sz="1600" baseline="0" dirty="0" smtClean="0"/>
              <a:t> орієнтуючись на </a:t>
            </a:r>
            <a:r>
              <a:rPr lang="uk-UA" sz="1600" baseline="0" dirty="0" err="1" smtClean="0"/>
              <a:t>швидість</a:t>
            </a:r>
            <a:r>
              <a:rPr lang="uk-UA" sz="1600" baseline="0" dirty="0" smtClean="0"/>
              <a:t> опанування навчального матеріалу своїм класом. </a:t>
            </a:r>
          </a:p>
          <a:p>
            <a:r>
              <a:rPr lang="uk-UA" sz="1600" baseline="0" dirty="0" smtClean="0"/>
              <a:t>Окрім того, у навчальних програмах з усіх предметів і курсів передбачено 20% резервного часу, який учитель може використати на свій розсуд.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B2D7-EEA3-473B-A97B-A04736BF89D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661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600" dirty="0" smtClean="0"/>
              <a:t>Наступний документ,</a:t>
            </a:r>
            <a:r>
              <a:rPr lang="uk-UA" sz="1600" baseline="0" dirty="0" smtClean="0"/>
              <a:t> на який ми звертаємо вашу увагу – це наказ Міністерства освіти і науки України від 15.01.2018  № 34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8C875-DFEE-4FDA-B098-EA1A127999C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92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 smtClean="0"/>
              <a:t>Концепція Нової української школи окреслила нам шляхи реформування української освіти. </a:t>
            </a:r>
            <a:r>
              <a:rPr lang="ru-RU" sz="1800" b="0" i="0" kern="1200" dirty="0" smtClean="0">
                <a:effectLst/>
              </a:rPr>
              <a:t>Головна мета – </a:t>
            </a:r>
            <a:r>
              <a:rPr lang="ru-RU" sz="1800" b="0" i="0" kern="1200" dirty="0" err="1" smtClean="0">
                <a:effectLst/>
              </a:rPr>
              <a:t>створити</a:t>
            </a:r>
            <a:r>
              <a:rPr lang="ru-RU" sz="1800" b="0" i="0" kern="1200" dirty="0" smtClean="0">
                <a:effectLst/>
              </a:rPr>
              <a:t> школу, у </a:t>
            </a:r>
            <a:r>
              <a:rPr lang="ru-RU" sz="1800" b="0" i="0" kern="1200" dirty="0" err="1" smtClean="0">
                <a:effectLst/>
              </a:rPr>
              <a:t>якій</a:t>
            </a:r>
            <a:r>
              <a:rPr lang="ru-RU" sz="1800" b="0" i="0" kern="1200" dirty="0" smtClean="0">
                <a:effectLst/>
              </a:rPr>
              <a:t> буде </a:t>
            </a:r>
            <a:r>
              <a:rPr lang="ru-RU" sz="1800" b="0" i="0" kern="1200" dirty="0" err="1" smtClean="0">
                <a:effectLst/>
              </a:rPr>
              <a:t>приємно</a:t>
            </a:r>
            <a:r>
              <a:rPr lang="ru-RU" sz="1800" b="0" i="0" kern="1200" dirty="0" smtClean="0">
                <a:effectLst/>
              </a:rPr>
              <a:t> </a:t>
            </a:r>
            <a:r>
              <a:rPr lang="ru-RU" sz="1800" b="0" i="0" kern="1200" dirty="0" err="1" smtClean="0">
                <a:effectLst/>
              </a:rPr>
              <a:t>навчатись</a:t>
            </a:r>
            <a:r>
              <a:rPr lang="ru-RU" sz="1800" b="0" i="0" kern="1200" dirty="0" smtClean="0">
                <a:effectLst/>
              </a:rPr>
              <a:t> і яка </a:t>
            </a:r>
            <a:r>
              <a:rPr lang="ru-RU" sz="1800" b="0" i="0" kern="1200" dirty="0" err="1" smtClean="0">
                <a:effectLst/>
              </a:rPr>
              <a:t>даватиме</a:t>
            </a:r>
            <a:r>
              <a:rPr lang="ru-RU" sz="1800" b="0" i="0" kern="1200" dirty="0" smtClean="0">
                <a:effectLst/>
              </a:rPr>
              <a:t> </a:t>
            </a:r>
            <a:r>
              <a:rPr lang="ru-RU" sz="1800" b="0" i="0" kern="1200" dirty="0" err="1" smtClean="0">
                <a:effectLst/>
              </a:rPr>
              <a:t>учням</a:t>
            </a:r>
            <a:r>
              <a:rPr lang="ru-RU" sz="1800" b="0" i="0" kern="1200" dirty="0" smtClean="0">
                <a:effectLst/>
              </a:rPr>
              <a:t> не </a:t>
            </a:r>
            <a:r>
              <a:rPr lang="ru-RU" sz="1800" b="0" i="0" kern="1200" dirty="0" err="1" smtClean="0">
                <a:effectLst/>
              </a:rPr>
              <a:t>тільки</a:t>
            </a:r>
            <a:r>
              <a:rPr lang="ru-RU" sz="1800" b="0" i="0" kern="1200" dirty="0" smtClean="0">
                <a:effectLst/>
              </a:rPr>
              <a:t> </a:t>
            </a:r>
            <a:r>
              <a:rPr lang="ru-RU" sz="1800" b="0" i="0" kern="1200" dirty="0" err="1" smtClean="0">
                <a:effectLst/>
              </a:rPr>
              <a:t>знання</a:t>
            </a:r>
            <a:r>
              <a:rPr lang="ru-RU" sz="1800" b="0" i="0" kern="1200" dirty="0" smtClean="0">
                <a:effectLst/>
              </a:rPr>
              <a:t>, як </a:t>
            </a:r>
            <a:r>
              <a:rPr lang="ru-RU" sz="1800" b="0" i="0" kern="1200" dirty="0" err="1" smtClean="0">
                <a:effectLst/>
              </a:rPr>
              <a:t>це</a:t>
            </a:r>
            <a:r>
              <a:rPr lang="ru-RU" sz="1800" b="0" i="0" kern="1200" dirty="0" smtClean="0">
                <a:effectLst/>
              </a:rPr>
              <a:t> </a:t>
            </a:r>
            <a:r>
              <a:rPr lang="ru-RU" sz="1800" b="0" i="0" kern="1200" dirty="0" err="1" smtClean="0">
                <a:effectLst/>
              </a:rPr>
              <a:t>відбувається</a:t>
            </a:r>
            <a:r>
              <a:rPr lang="ru-RU" sz="1800" b="0" i="0" kern="1200" dirty="0" smtClean="0">
                <a:effectLst/>
              </a:rPr>
              <a:t> зараз, а й </a:t>
            </a:r>
            <a:r>
              <a:rPr lang="ru-RU" sz="1800" b="0" i="0" kern="1200" dirty="0" err="1" smtClean="0">
                <a:effectLst/>
              </a:rPr>
              <a:t>вміння</a:t>
            </a:r>
            <a:r>
              <a:rPr lang="ru-RU" sz="1800" b="0" i="0" kern="1200" dirty="0" smtClean="0">
                <a:effectLst/>
              </a:rPr>
              <a:t> </a:t>
            </a:r>
            <a:r>
              <a:rPr lang="ru-RU" sz="1800" b="0" i="0" kern="1200" dirty="0" err="1" smtClean="0">
                <a:effectLst/>
              </a:rPr>
              <a:t>застосовувати</a:t>
            </a:r>
            <a:r>
              <a:rPr lang="ru-RU" sz="1800" b="0" i="0" kern="1200" dirty="0" smtClean="0">
                <a:effectLst/>
              </a:rPr>
              <a:t> </a:t>
            </a:r>
            <a:r>
              <a:rPr lang="ru-RU" sz="1800" b="0" i="0" kern="1200" dirty="0" err="1" smtClean="0">
                <a:effectLst/>
              </a:rPr>
              <a:t>їх</a:t>
            </a:r>
            <a:r>
              <a:rPr lang="ru-RU" sz="1800" b="0" i="0" kern="1200" dirty="0" smtClean="0">
                <a:effectLst/>
              </a:rPr>
              <a:t> у </a:t>
            </a:r>
            <a:r>
              <a:rPr lang="ru-RU" sz="1800" b="0" i="0" kern="1200" dirty="0" err="1" smtClean="0">
                <a:effectLst/>
              </a:rPr>
              <a:t>житті</a:t>
            </a:r>
            <a:r>
              <a:rPr lang="ru-RU" sz="1800" b="0" i="0" kern="1200" dirty="0" smtClean="0">
                <a:effectLst/>
              </a:rPr>
              <a:t>.</a:t>
            </a:r>
            <a:endParaRPr lang="ru-RU" sz="18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55025-DDD0-4989-9797-9664DB4517E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528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BEEE-1985-485C-89DF-DB0C901C591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2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Як </a:t>
            </a:r>
            <a:r>
              <a:rPr lang="ru-RU" sz="1600" dirty="0" err="1" smtClean="0"/>
              <a:t>ви</a:t>
            </a:r>
            <a:r>
              <a:rPr lang="ru-RU" sz="1600" dirty="0" smtClean="0"/>
              <a:t>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знаєте</a:t>
            </a:r>
            <a:r>
              <a:rPr lang="ru-RU" sz="1600" dirty="0" smtClean="0"/>
              <a:t>, 21 лютого 2018 року </a:t>
            </a:r>
            <a:r>
              <a:rPr lang="ru-RU" sz="1600" dirty="0" err="1" smtClean="0"/>
              <a:t>постановою</a:t>
            </a:r>
            <a:r>
              <a:rPr lang="ru-RU" sz="1600" dirty="0" smtClean="0"/>
              <a:t> КМУ </a:t>
            </a:r>
            <a:r>
              <a:rPr lang="ru-RU" sz="1600" dirty="0" err="1" smtClean="0"/>
              <a:t>затверджено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Державний</a:t>
            </a:r>
            <a:r>
              <a:rPr lang="ru-RU" sz="1600" dirty="0" smtClean="0"/>
              <a:t> стандарт </a:t>
            </a:r>
            <a:r>
              <a:rPr lang="ru-RU" sz="1600" dirty="0" err="1" smtClean="0"/>
              <a:t>початкової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освіти</a:t>
            </a:r>
            <a:r>
              <a:rPr lang="ru-RU" sz="1600" dirty="0" smtClean="0"/>
              <a:t>, за </a:t>
            </a:r>
            <a:r>
              <a:rPr lang="ru-RU" sz="1600" dirty="0" err="1" smtClean="0"/>
              <a:t>яким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навчатимуться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першокласники</a:t>
            </a:r>
            <a:r>
              <a:rPr lang="ru-RU" sz="1600" dirty="0" smtClean="0"/>
              <a:t> з 1 </a:t>
            </a:r>
            <a:r>
              <a:rPr lang="ru-RU" sz="1600" dirty="0" err="1" smtClean="0"/>
              <a:t>вересня</a:t>
            </a:r>
            <a:r>
              <a:rPr lang="ru-RU" sz="1600" dirty="0" smtClean="0"/>
              <a:t> 2018 року.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B475-2018-4F62-8436-1675D60D4DA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31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66E3A-0B53-4F52-8F91-BE14FDD83BE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541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89138" y="395288"/>
            <a:ext cx="2501900" cy="1876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88640" y="2339752"/>
            <a:ext cx="6480720" cy="4114800"/>
          </a:xfrm>
        </p:spPr>
        <p:txBody>
          <a:bodyPr/>
          <a:lstStyle/>
          <a:p>
            <a:r>
              <a:rPr lang="uk-UA" sz="1600" dirty="0" smtClean="0"/>
              <a:t>Стандарт вносить</a:t>
            </a:r>
            <a:r>
              <a:rPr lang="uk-UA" sz="1600" baseline="0" dirty="0" smtClean="0"/>
              <a:t> зміни у …..</a:t>
            </a:r>
          </a:p>
          <a:p>
            <a:r>
              <a:rPr lang="uk-UA" sz="1600" baseline="0" dirty="0" smtClean="0"/>
              <a:t>1. …. У Стандарті відбувається поєднання ядра знань, умінь застосовувати ці знання та цінностей, через які у дітей формується ставлення до  свого оточення, інформації, відношень тощо.  </a:t>
            </a:r>
          </a:p>
          <a:p>
            <a:r>
              <a:rPr lang="ru-RU" sz="1600" dirty="0" err="1" smtClean="0"/>
              <a:t>Тобто</a:t>
            </a:r>
            <a:r>
              <a:rPr lang="ru-RU" sz="1600" dirty="0" smtClean="0"/>
              <a:t> не </a:t>
            </a:r>
            <a:r>
              <a:rPr lang="ru-RU" sz="1600" dirty="0" err="1" smtClean="0"/>
              <a:t>знання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заради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знань</a:t>
            </a:r>
            <a:r>
              <a:rPr lang="ru-RU" sz="1600" dirty="0" smtClean="0"/>
              <a:t> – а </a:t>
            </a:r>
            <a:r>
              <a:rPr lang="ru-RU" sz="1600" dirty="0" err="1" smtClean="0"/>
              <a:t>вміння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застосовувати</a:t>
            </a:r>
            <a:r>
              <a:rPr lang="ru-RU" sz="1600" dirty="0" smtClean="0"/>
              <a:t> в реальному </a:t>
            </a:r>
            <a:r>
              <a:rPr lang="ru-RU" sz="1600" dirty="0" err="1" smtClean="0"/>
              <a:t>житті</a:t>
            </a:r>
            <a:r>
              <a:rPr lang="ru-RU" sz="1600" dirty="0" smtClean="0"/>
              <a:t>.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стисліше</a:t>
            </a:r>
            <a:r>
              <a:rPr lang="ru-RU" sz="1600" dirty="0" smtClean="0"/>
              <a:t>: не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знаєш</a:t>
            </a:r>
            <a:r>
              <a:rPr lang="ru-RU" sz="1600" dirty="0" smtClean="0"/>
              <a:t> – а як </a:t>
            </a:r>
            <a:r>
              <a:rPr lang="ru-RU" sz="1600" dirty="0" err="1" smtClean="0"/>
              <a:t>ти</a:t>
            </a:r>
            <a:r>
              <a:rPr lang="ru-RU" sz="1600" dirty="0" smtClean="0"/>
              <a:t> </a:t>
            </a:r>
            <a:r>
              <a:rPr lang="ru-RU" sz="1600" dirty="0" err="1" smtClean="0"/>
              <a:t>цим</a:t>
            </a:r>
            <a:r>
              <a:rPr lang="ru-RU" sz="1600" dirty="0" smtClean="0"/>
              <a:t> </a:t>
            </a:r>
            <a:r>
              <a:rPr lang="ru-RU" sz="1600" dirty="0" err="1" smtClean="0"/>
              <a:t>вмієш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користуватися</a:t>
            </a:r>
            <a:r>
              <a:rPr lang="ru-RU" sz="1600" dirty="0" smtClean="0"/>
              <a:t>. </a:t>
            </a:r>
            <a:r>
              <a:rPr lang="ru-RU" sz="1600" dirty="0" err="1" smtClean="0"/>
              <a:t>Саме</a:t>
            </a:r>
            <a:r>
              <a:rPr lang="ru-RU" sz="1600" dirty="0" smtClean="0"/>
              <a:t> тому в </a:t>
            </a:r>
            <a:r>
              <a:rPr lang="ru-RU" sz="1600" dirty="0" err="1" smtClean="0"/>
              <a:t>Стандарті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постійно</a:t>
            </a:r>
            <a:r>
              <a:rPr lang="ru-RU" sz="1600" dirty="0" smtClean="0"/>
              <a:t> </a:t>
            </a:r>
            <a:r>
              <a:rPr lang="ru-RU" sz="1600" dirty="0" err="1" smtClean="0"/>
              <a:t>вказуються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прив’язки</a:t>
            </a:r>
            <a:r>
              <a:rPr lang="ru-RU" sz="1600" dirty="0" smtClean="0"/>
              <a:t> до </a:t>
            </a:r>
            <a:r>
              <a:rPr lang="ru-RU" sz="1600" dirty="0" err="1" smtClean="0"/>
              <a:t>досвіду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можливостей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здобуті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знання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практиці</a:t>
            </a:r>
            <a:r>
              <a:rPr lang="ru-RU" sz="1600" dirty="0" smtClean="0"/>
              <a:t>.</a:t>
            </a:r>
          </a:p>
          <a:p>
            <a:endParaRPr lang="uk-UA" sz="1600" dirty="0" smtClean="0"/>
          </a:p>
          <a:p>
            <a:r>
              <a:rPr lang="uk-UA" sz="1600" dirty="0" smtClean="0"/>
              <a:t>2. …. </a:t>
            </a:r>
            <a:r>
              <a:rPr lang="ru-RU" sz="1600" dirty="0" err="1" smtClean="0"/>
              <a:t>Дитина</a:t>
            </a:r>
            <a:r>
              <a:rPr lang="ru-RU" sz="1600" dirty="0" smtClean="0"/>
              <a:t> в </a:t>
            </a:r>
            <a:r>
              <a:rPr lang="ru-RU" sz="1600" dirty="0" err="1" smtClean="0"/>
              <a:t>ранньому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віці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сприймає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</a:t>
            </a:r>
            <a:r>
              <a:rPr lang="ru-RU" sz="1600" dirty="0" smtClean="0"/>
              <a:t> </a:t>
            </a:r>
            <a:r>
              <a:rPr lang="ru-RU" sz="1600" dirty="0" err="1" smtClean="0"/>
              <a:t>цілісно</a:t>
            </a:r>
            <a:r>
              <a:rPr lang="ru-RU" sz="1600" dirty="0" smtClean="0"/>
              <a:t>, а не </a:t>
            </a:r>
            <a:r>
              <a:rPr lang="ru-RU" sz="1600" dirty="0" err="1" smtClean="0"/>
              <a:t>по-предметно</a:t>
            </a:r>
            <a:r>
              <a:rPr lang="ru-RU" sz="1600" dirty="0" smtClean="0"/>
              <a:t>. Тому </a:t>
            </a:r>
            <a:r>
              <a:rPr lang="ru-RU" sz="1600" dirty="0" err="1" smtClean="0"/>
              <a:t>навчання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початковій</a:t>
            </a:r>
            <a:r>
              <a:rPr lang="ru-RU" sz="1600" dirty="0" smtClean="0"/>
              <a:t> </a:t>
            </a:r>
            <a:r>
              <a:rPr lang="ru-RU" sz="1600" dirty="0" err="1" smtClean="0"/>
              <a:t>школі</a:t>
            </a:r>
            <a:r>
              <a:rPr lang="ru-RU" sz="1600" dirty="0" smtClean="0"/>
              <a:t> буде </a:t>
            </a:r>
            <a:r>
              <a:rPr lang="ru-RU" sz="1600" dirty="0" err="1" smtClean="0"/>
              <a:t>інтегрованим</a:t>
            </a:r>
            <a:r>
              <a:rPr lang="ru-RU" sz="1600" dirty="0" smtClean="0"/>
              <a:t> – </a:t>
            </a:r>
            <a:r>
              <a:rPr lang="ru-RU" sz="1600" dirty="0" err="1" smtClean="0"/>
              <a:t>предмети</a:t>
            </a:r>
            <a:r>
              <a:rPr lang="ru-RU" sz="1600" dirty="0" smtClean="0"/>
              <a:t> </a:t>
            </a:r>
            <a:r>
              <a:rPr lang="ru-RU" sz="1600" dirty="0" err="1" smtClean="0"/>
              <a:t>будуть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об’єднуватись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довкола</a:t>
            </a:r>
            <a:r>
              <a:rPr lang="ru-RU" sz="1600" dirty="0" smtClean="0"/>
              <a:t> </a:t>
            </a:r>
            <a:r>
              <a:rPr lang="ru-RU" sz="1600" dirty="0" err="1" smtClean="0"/>
              <a:t>цікавих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дитини</a:t>
            </a:r>
            <a:r>
              <a:rPr lang="ru-RU" sz="1600" dirty="0" smtClean="0"/>
              <a:t> тем </a:t>
            </a:r>
            <a:r>
              <a:rPr lang="ru-RU" sz="1600" dirty="0" err="1" smtClean="0"/>
              <a:t>чи</a:t>
            </a:r>
            <a:r>
              <a:rPr lang="ru-RU" sz="1600" dirty="0" smtClean="0"/>
              <a:t> проблем.</a:t>
            </a:r>
          </a:p>
          <a:p>
            <a:r>
              <a:rPr lang="ru-RU" sz="1600" dirty="0" smtClean="0"/>
              <a:t>Проект Стандарту вводить </a:t>
            </a:r>
            <a:r>
              <a:rPr lang="ru-RU" sz="1600" dirty="0" err="1" smtClean="0"/>
              <a:t>інтегрований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підхід</a:t>
            </a:r>
            <a:r>
              <a:rPr lang="ru-RU" sz="1600" dirty="0" smtClean="0"/>
              <a:t> у </a:t>
            </a:r>
            <a:r>
              <a:rPr lang="ru-RU" sz="1600" dirty="0" err="1" smtClean="0"/>
              <a:t>навчанні</a:t>
            </a:r>
            <a:r>
              <a:rPr lang="ru-RU" sz="1600" dirty="0" smtClean="0"/>
              <a:t>. При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варто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розуміти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інтеграція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предметів</a:t>
            </a:r>
            <a:r>
              <a:rPr lang="ru-RU" sz="1600" dirty="0" smtClean="0"/>
              <a:t>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давно не є </a:t>
            </a:r>
            <a:r>
              <a:rPr lang="ru-RU" sz="1600" dirty="0" err="1" smtClean="0"/>
              <a:t>чимось</a:t>
            </a:r>
            <a:r>
              <a:rPr lang="ru-RU" sz="1600" dirty="0" smtClean="0"/>
              <a:t> </a:t>
            </a:r>
            <a:r>
              <a:rPr lang="ru-RU" sz="1600" dirty="0" err="1" smtClean="0"/>
              <a:t>експериментальним</a:t>
            </a:r>
            <a:r>
              <a:rPr lang="ru-RU" sz="1600" dirty="0" smtClean="0"/>
              <a:t> – </a:t>
            </a:r>
            <a:r>
              <a:rPr lang="ru-RU" sz="1600" dirty="0" err="1" smtClean="0"/>
              <a:t>тож</a:t>
            </a:r>
            <a:r>
              <a:rPr lang="ru-RU" sz="1600" dirty="0" smtClean="0"/>
              <a:t> в </a:t>
            </a:r>
            <a:r>
              <a:rPr lang="ru-RU" sz="1600" dirty="0" err="1" smtClean="0"/>
              <a:t>українських</a:t>
            </a:r>
            <a:r>
              <a:rPr lang="ru-RU" sz="1600" dirty="0" smtClean="0"/>
              <a:t> школах </a:t>
            </a:r>
            <a:r>
              <a:rPr lang="ru-RU" sz="1600" dirty="0" err="1" smtClean="0"/>
              <a:t>впроваджується</a:t>
            </a:r>
            <a:r>
              <a:rPr lang="ru-RU" sz="1600" dirty="0" smtClean="0"/>
              <a:t> не </a:t>
            </a:r>
            <a:r>
              <a:rPr lang="ru-RU" sz="1600" dirty="0" err="1" smtClean="0"/>
              <a:t>щось</a:t>
            </a:r>
            <a:r>
              <a:rPr lang="ru-RU" sz="1600" dirty="0" smtClean="0"/>
              <a:t> абсолютно </a:t>
            </a:r>
            <a:r>
              <a:rPr lang="ru-RU" sz="1600" dirty="0" err="1" smtClean="0"/>
              <a:t>нове</a:t>
            </a:r>
            <a:r>
              <a:rPr lang="ru-RU" sz="1600" dirty="0" smtClean="0"/>
              <a:t> та </a:t>
            </a:r>
            <a:r>
              <a:rPr lang="ru-RU" sz="1600" dirty="0" err="1" smtClean="0"/>
              <a:t>неперевірене</a:t>
            </a:r>
            <a:r>
              <a:rPr lang="ru-RU" sz="1600" dirty="0" smtClean="0"/>
              <a:t>.</a:t>
            </a:r>
          </a:p>
          <a:p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</a:rPr>
              <a:t>Пропонується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1600" b="1" i="0" u="none" strike="noStrike" kern="1200" dirty="0" err="1" smtClean="0">
                <a:solidFill>
                  <a:schemeClr val="tx1"/>
                </a:solidFill>
                <a:effectLst/>
              </a:rPr>
              <a:t>інтегрувати</a:t>
            </a:r>
            <a:r>
              <a:rPr lang="ru-RU" sz="1600" b="1" i="0" u="none" strike="noStrike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1" i="0" u="none" strike="noStrike" kern="1200" dirty="0" err="1" smtClean="0">
                <a:solidFill>
                  <a:schemeClr val="tx1"/>
                </a:solidFill>
                <a:effectLst/>
              </a:rPr>
              <a:t>сім</a:t>
            </a:r>
            <a:r>
              <a:rPr lang="ru-RU" sz="1600" b="1" i="0" u="none" strike="noStrike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1" i="0" u="none" strike="noStrike" kern="1200" dirty="0" err="1" smtClean="0">
                <a:solidFill>
                  <a:schemeClr val="tx1"/>
                </a:solidFill>
                <a:effectLst/>
              </a:rPr>
              <a:t>освітніх</a:t>
            </a:r>
            <a:r>
              <a:rPr lang="ru-RU" sz="1600" b="1" i="0" u="none" strike="noStrike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1" i="0" u="none" strike="noStrike" kern="1200" dirty="0" err="1" smtClean="0">
                <a:solidFill>
                  <a:schemeClr val="tx1"/>
                </a:solidFill>
                <a:effectLst/>
              </a:rPr>
              <a:t>галузей</a:t>
            </a:r>
            <a:r>
              <a:rPr lang="ru-RU" sz="1600" b="1" i="0" u="none" strike="noStrike" kern="1200" dirty="0" smtClean="0">
                <a:solidFill>
                  <a:schemeClr val="tx1"/>
                </a:solidFill>
                <a:effectLst/>
              </a:rPr>
              <a:t> у курс “Я </a:t>
            </a:r>
            <a:r>
              <a:rPr lang="ru-RU" sz="1600" b="1" i="0" u="none" strike="noStrike" kern="1200" dirty="0" err="1" smtClean="0">
                <a:solidFill>
                  <a:schemeClr val="tx1"/>
                </a:solidFill>
                <a:effectLst/>
              </a:rPr>
              <a:t>досліджую</a:t>
            </a:r>
            <a:r>
              <a:rPr lang="ru-RU" sz="1600" b="1" i="0" u="none" strike="noStrike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1" i="0" u="none" strike="noStrike" kern="1200" dirty="0" err="1" smtClean="0">
                <a:solidFill>
                  <a:schemeClr val="tx1"/>
                </a:solidFill>
                <a:effectLst/>
              </a:rPr>
              <a:t>світ</a:t>
            </a:r>
            <a:r>
              <a:rPr lang="ru-RU" sz="1600" b="1" i="0" u="none" strike="noStrike" kern="1200" dirty="0" smtClean="0">
                <a:solidFill>
                  <a:schemeClr val="tx1"/>
                </a:solidFill>
                <a:effectLst/>
              </a:rPr>
              <a:t>”.</a:t>
            </a:r>
            <a:endParaRPr lang="ru-RU" sz="1600" b="0" i="0" u="none" strike="noStrike" kern="1200" dirty="0" smtClean="0">
              <a:solidFill>
                <a:schemeClr val="tx1"/>
              </a:solidFill>
              <a:effectLst/>
            </a:endParaRPr>
          </a:p>
          <a:p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</a:rPr>
              <a:t>Окремими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</a:rPr>
              <a:t>навчальними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 предметами </a:t>
            </a:r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</a:rPr>
              <a:t>залишаються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1600" b="1" i="0" u="none" strike="noStrike" kern="1200" dirty="0" err="1" smtClean="0">
                <a:solidFill>
                  <a:schemeClr val="tx1"/>
                </a:solidFill>
                <a:effectLst/>
              </a:rPr>
              <a:t>іноземна</a:t>
            </a:r>
            <a:r>
              <a:rPr lang="ru-RU" sz="1600" b="1" i="0" u="none" strike="noStrike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1" i="0" u="none" strike="noStrike" kern="1200" dirty="0" err="1" smtClean="0">
                <a:solidFill>
                  <a:schemeClr val="tx1"/>
                </a:solidFill>
                <a:effectLst/>
              </a:rPr>
              <a:t>мова</a:t>
            </a:r>
            <a:r>
              <a:rPr lang="ru-RU" sz="1600" b="1" i="0" u="none" strike="noStrike" kern="1200" dirty="0" smtClean="0">
                <a:solidFill>
                  <a:schemeClr val="tx1"/>
                </a:solidFill>
                <a:effectLst/>
              </a:rPr>
              <a:t>, </a:t>
            </a:r>
            <a:r>
              <a:rPr lang="ru-RU" sz="1600" b="1" i="0" u="none" strike="noStrike" kern="1200" dirty="0" err="1" smtClean="0">
                <a:solidFill>
                  <a:schemeClr val="tx1"/>
                </a:solidFill>
                <a:effectLst/>
              </a:rPr>
              <a:t>фізкультура</a:t>
            </a:r>
            <a:r>
              <a:rPr lang="ru-RU" sz="1600" b="1" i="0" u="none" strike="noStrike" kern="1200" dirty="0" smtClean="0">
                <a:solidFill>
                  <a:schemeClr val="tx1"/>
                </a:solidFill>
                <a:effectLst/>
              </a:rPr>
              <a:t> та </a:t>
            </a:r>
            <a:r>
              <a:rPr lang="ru-RU" sz="1600" b="1" i="0" u="none" strike="noStrike" kern="1200" dirty="0" err="1" smtClean="0">
                <a:solidFill>
                  <a:schemeClr val="tx1"/>
                </a:solidFill>
                <a:effectLst/>
              </a:rPr>
              <a:t>мистецтво</a:t>
            </a:r>
            <a:r>
              <a:rPr lang="ru-RU" sz="1600" b="1" i="0" u="none" strike="noStrike" kern="1200" dirty="0" smtClean="0">
                <a:solidFill>
                  <a:schemeClr val="tx1"/>
                </a:solidFill>
                <a:effectLst/>
              </a:rPr>
              <a:t>.</a:t>
            </a:r>
            <a:endParaRPr lang="ru-RU" sz="1600" b="0" i="0" u="none" strike="noStrike" kern="1200" dirty="0" smtClean="0">
              <a:solidFill>
                <a:schemeClr val="tx1"/>
              </a:solidFill>
              <a:effectLst/>
            </a:endParaRPr>
          </a:p>
          <a:p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</a:rPr>
              <a:t>Звичні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 для нас “</a:t>
            </a:r>
            <a:r>
              <a:rPr lang="ru-RU" sz="1600" b="1" i="0" u="none" strike="noStrike" kern="1200" dirty="0" err="1" smtClean="0">
                <a:solidFill>
                  <a:schemeClr val="tx1"/>
                </a:solidFill>
                <a:effectLst/>
              </a:rPr>
              <a:t>українська</a:t>
            </a:r>
            <a:r>
              <a:rPr lang="ru-RU" sz="1600" b="1" i="0" u="none" strike="noStrike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1" i="0" u="none" strike="noStrike" kern="1200" dirty="0" err="1" smtClean="0">
                <a:solidFill>
                  <a:schemeClr val="tx1"/>
                </a:solidFill>
                <a:effectLst/>
              </a:rPr>
              <a:t>мова</a:t>
            </a:r>
            <a:r>
              <a:rPr lang="ru-RU" sz="1600" b="1" i="0" u="none" strike="noStrike" kern="1200" dirty="0" smtClean="0">
                <a:solidFill>
                  <a:schemeClr val="tx1"/>
                </a:solidFill>
                <a:effectLst/>
              </a:rPr>
              <a:t>” 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та </a:t>
            </a:r>
            <a:r>
              <a:rPr lang="ru-RU" sz="1600" b="1" i="0" u="none" strike="noStrike" kern="1200" dirty="0" smtClean="0">
                <a:solidFill>
                  <a:schemeClr val="tx1"/>
                </a:solidFill>
                <a:effectLst/>
              </a:rPr>
              <a:t>“математика” </a:t>
            </a:r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</a:rPr>
              <a:t>пропонується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</a:rPr>
              <a:t>теж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</a:rPr>
              <a:t>інтегрувати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, але не </a:t>
            </a:r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</a:rPr>
              <a:t>повністю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. 3 4-х годин на </a:t>
            </a:r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</a:rPr>
              <a:t>тиждень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</a:rPr>
              <a:t>вивчення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 математики один урок </a:t>
            </a:r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</a:rPr>
              <a:t>викладатиметься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 в рамках </a:t>
            </a:r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</a:rPr>
              <a:t>інтегрованого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 курсу, а </a:t>
            </a:r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</a:rPr>
              <a:t>інші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 три – як </a:t>
            </a:r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</a:rPr>
              <a:t>окремі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</a:rPr>
              <a:t>навчальні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u="none" strike="noStrike" kern="1200" dirty="0" err="1" smtClean="0">
                <a:solidFill>
                  <a:schemeClr val="tx1"/>
                </a:solidFill>
                <a:effectLst/>
              </a:rPr>
              <a:t>предмети</a:t>
            </a:r>
            <a:r>
              <a:rPr lang="ru-RU" sz="1600" b="0" i="0" u="none" strike="noStrike" kern="12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uk-UA" sz="1600" b="0" i="0" u="none" strike="noStrike" kern="1200" dirty="0" smtClean="0">
                <a:solidFill>
                  <a:schemeClr val="tx1"/>
                </a:solidFill>
                <a:effectLst/>
              </a:rPr>
              <a:t>3. По новому повинно бути створено й освітнє середовище. Воно включає в собі і мобільні</a:t>
            </a:r>
            <a:r>
              <a:rPr lang="uk-UA" sz="1600" b="0" i="0" u="none" strike="noStrike" kern="1200" baseline="0" dirty="0" smtClean="0">
                <a:solidFill>
                  <a:schemeClr val="tx1"/>
                </a:solidFill>
                <a:effectLst/>
              </a:rPr>
              <a:t> меблі, які можна буде розташовувати відповідно до навчально-виховних потреб, і організацію в класних кімнатах цільових центрів, </a:t>
            </a:r>
            <a:r>
              <a:rPr lang="uk-UA" sz="1600" b="0" i="0" u="none" strike="noStrike" kern="1200" baseline="0" dirty="0" err="1" smtClean="0">
                <a:solidFill>
                  <a:schemeClr val="tx1"/>
                </a:solidFill>
                <a:effectLst/>
              </a:rPr>
              <a:t>накшталт</a:t>
            </a:r>
            <a:r>
              <a:rPr lang="uk-UA" sz="1600" b="0" i="0" u="none" strike="noStrike" kern="1200" baseline="0" dirty="0" smtClean="0">
                <a:solidFill>
                  <a:schemeClr val="tx1"/>
                </a:solidFill>
                <a:effectLst/>
              </a:rPr>
              <a:t>: ігровий, бібліотечний,  творчий  тощо.  Повертається до класної кімнати і килим для організації та проведення ранкових зустрічей. </a:t>
            </a:r>
          </a:p>
          <a:p>
            <a:r>
              <a:rPr lang="uk-UA" sz="1600" b="0" i="0" u="none" strike="noStrike" kern="1200" baseline="0" dirty="0" smtClean="0">
                <a:solidFill>
                  <a:schemeClr val="tx1"/>
                </a:solidFill>
                <a:effectLst/>
              </a:rPr>
              <a:t>Окрім того,  </a:t>
            </a:r>
            <a:r>
              <a:rPr lang="uk-UA" sz="1600" b="0" i="0" u="none" strike="noStrike" kern="1200" baseline="0" dirty="0" err="1" smtClean="0">
                <a:solidFill>
                  <a:schemeClr val="tx1"/>
                </a:solidFill>
                <a:effectLst/>
              </a:rPr>
              <a:t>змінються</a:t>
            </a:r>
            <a:r>
              <a:rPr lang="uk-UA" sz="1600" b="0" i="0" u="none" strike="noStrike" kern="1200" baseline="0" dirty="0" smtClean="0">
                <a:solidFill>
                  <a:schemeClr val="tx1"/>
                </a:solidFill>
                <a:effectLst/>
              </a:rPr>
              <a:t> й оснащення робочого місця вчителя. Його робота повинна бути оперативною і сучасною. </a:t>
            </a:r>
            <a:r>
              <a:rPr lang="uk-UA" sz="1600" b="0" i="0" u="none" strike="noStrike" kern="1200" baseline="0" dirty="0" err="1" smtClean="0">
                <a:solidFill>
                  <a:schemeClr val="tx1"/>
                </a:solidFill>
                <a:effectLst/>
              </a:rPr>
              <a:t>Компьютер</a:t>
            </a:r>
            <a:r>
              <a:rPr lang="uk-UA" sz="1600" b="0" i="0" u="none" strike="noStrike" kern="1200" baseline="0" dirty="0" smtClean="0">
                <a:solidFill>
                  <a:schemeClr val="tx1"/>
                </a:solidFill>
                <a:effectLst/>
              </a:rPr>
              <a:t>, багатофункціональний прилад, </a:t>
            </a:r>
            <a:r>
              <a:rPr lang="uk-UA" sz="1600" b="0" i="0" u="none" strike="noStrike" kern="1200" baseline="0" dirty="0" err="1" smtClean="0">
                <a:solidFill>
                  <a:schemeClr val="tx1"/>
                </a:solidFill>
                <a:effectLst/>
              </a:rPr>
              <a:t>мультімедійна</a:t>
            </a:r>
            <a:r>
              <a:rPr lang="uk-UA" sz="1600" b="0" i="0" u="none" strike="noStrike" kern="1200" baseline="0" dirty="0" smtClean="0">
                <a:solidFill>
                  <a:schemeClr val="tx1"/>
                </a:solidFill>
                <a:effectLst/>
              </a:rPr>
              <a:t> установка, підключення до Інтернету стають </a:t>
            </a:r>
            <a:r>
              <a:rPr lang="uk-UA" sz="1600" b="0" i="0" u="none" strike="noStrike" kern="1200" baseline="0" dirty="0" err="1" smtClean="0">
                <a:solidFill>
                  <a:schemeClr val="tx1"/>
                </a:solidFill>
                <a:effectLst/>
              </a:rPr>
              <a:t>невідмінною</a:t>
            </a:r>
            <a:r>
              <a:rPr lang="uk-UA" sz="1600" b="0" i="0" u="none" strike="noStrike" kern="1200" baseline="0" dirty="0" smtClean="0">
                <a:solidFill>
                  <a:schemeClr val="tx1"/>
                </a:solidFill>
                <a:effectLst/>
              </a:rPr>
              <a:t> умовою роботи вчителя як на уроці так і в позаурочний час.</a:t>
            </a:r>
            <a:endParaRPr lang="ru-RU" sz="1600" b="0" i="0" u="none" strike="noStrike" kern="1200" dirty="0" smtClean="0">
              <a:solidFill>
                <a:schemeClr val="tx1"/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EB2D7-EEA3-473B-A97B-A04736BF89D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7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66E3A-0B53-4F52-8F91-BE14FDD83BE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607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3581400" cy="2686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3491880"/>
            <a:ext cx="5486400" cy="4966320"/>
          </a:xfrm>
        </p:spPr>
        <p:txBody>
          <a:bodyPr/>
          <a:lstStyle/>
          <a:p>
            <a:r>
              <a:rPr lang="uk-UA" sz="1800" dirty="0" smtClean="0"/>
              <a:t>Освітні галузі,</a:t>
            </a:r>
            <a:r>
              <a:rPr lang="uk-UA" sz="1800" baseline="0" dirty="0" smtClean="0"/>
              <a:t> які закладені в Стандарті, реалізуються, здебільшого на інтегровані основі, а тому навчальний предметів буде менше. На сьогодні пілотні заклади освіти отримали експериментальний навчальний план, який передбачає всього 6 навчальних предметів: …</a:t>
            </a:r>
          </a:p>
          <a:p>
            <a:r>
              <a:rPr lang="uk-UA" sz="1800" baseline="0" dirty="0" smtClean="0"/>
              <a:t>Серед цих предметів не передбачає інтегрування іноземна мова, мистецтво та фізична культура.  Вивчення мови і математики передбачає часовий розподіл  між самим предметом та інтегрованим курсом «Я досліджую світ». Інші галузі таж знайшли своє відображення у зазначеному інтегрованому курсі</a:t>
            </a:r>
          </a:p>
          <a:p>
            <a:r>
              <a:rPr lang="uk-UA" sz="1800" baseline="0" dirty="0" smtClean="0"/>
              <a:t>Цієї інформації, звичайно, немає у стандарті, але я її представила вам для того, щоб ми зрозуміли, що нас очікує у наступному навчальному році.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66E3A-0B53-4F52-8F91-BE14FDD83BE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644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600" dirty="0" smtClean="0"/>
              <a:t>Перш ніж </a:t>
            </a:r>
            <a:r>
              <a:rPr lang="uk-UA" sz="1600" baseline="0" dirty="0" smtClean="0"/>
              <a:t>розпочати </a:t>
            </a:r>
            <a:r>
              <a:rPr lang="uk-UA" sz="1600" dirty="0" smtClean="0"/>
              <a:t>розмову про освітні програми для закладів освіти</a:t>
            </a:r>
            <a:r>
              <a:rPr lang="uk-UA" sz="1600" baseline="0" dirty="0" smtClean="0"/>
              <a:t> І ступеня, пропоную звернутися до головного освітнього документу – Закону України «Про освіту», а саме до статті 33</a:t>
            </a:r>
          </a:p>
          <a:p>
            <a:endParaRPr lang="uk-UA" sz="1600" baseline="0" dirty="0" smtClean="0"/>
          </a:p>
          <a:p>
            <a:pPr marL="228600" indent="-228600">
              <a:buAutoNum type="arabicPeriod"/>
            </a:pP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Основою для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розроблення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освітньої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програми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є стандарт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освіти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відповідного</a:t>
            </a:r>
            <a:r>
              <a:rPr lang="ru-RU" sz="1600" b="0" i="0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b="0" i="0" kern="1200" dirty="0" err="1" smtClean="0">
                <a:solidFill>
                  <a:schemeClr val="tx1"/>
                </a:solidFill>
                <a:effectLst/>
              </a:rPr>
              <a:t>рівня</a:t>
            </a:r>
            <a:endParaRPr lang="ru-RU" sz="1600" b="0" i="0" kern="1200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uk-UA" sz="1600" b="0" i="0" kern="1200" dirty="0" smtClean="0">
                <a:solidFill>
                  <a:schemeClr val="tx1"/>
                </a:solidFill>
                <a:effectLst/>
              </a:rPr>
              <a:t>У цій же статті зазначено, що:</a:t>
            </a:r>
            <a:endParaRPr lang="ru-RU" sz="1600" b="0" i="0" kern="1200" dirty="0" smtClean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ru-RU" sz="1600" dirty="0" smtClean="0"/>
              <a:t>2.</a:t>
            </a:r>
            <a:r>
              <a:rPr lang="ru-RU" sz="1600" baseline="0" dirty="0" smtClean="0"/>
              <a:t> </a:t>
            </a:r>
            <a:r>
              <a:rPr lang="ru-RU" sz="1600" dirty="0" err="1" smtClean="0"/>
              <a:t>Освітня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програма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містить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r>
              <a:rPr lang="ru-RU" sz="1600" dirty="0" err="1" smtClean="0"/>
              <a:t>вимоги</a:t>
            </a:r>
            <a:r>
              <a:rPr lang="ru-RU" sz="1600" dirty="0" smtClean="0"/>
              <a:t> до </a:t>
            </a:r>
            <a:r>
              <a:rPr lang="ru-RU" sz="1600" dirty="0" err="1" smtClean="0"/>
              <a:t>осіб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розпочати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навчання</a:t>
            </a:r>
            <a:r>
              <a:rPr lang="ru-RU" sz="1600" dirty="0" smtClean="0"/>
              <a:t> за </a:t>
            </a:r>
            <a:r>
              <a:rPr lang="ru-RU" sz="1600" dirty="0" err="1" smtClean="0"/>
              <a:t>програмою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err="1" smtClean="0"/>
              <a:t>перелік</a:t>
            </a:r>
            <a:r>
              <a:rPr lang="ru-RU" sz="1600" dirty="0" smtClean="0"/>
              <a:t> </a:t>
            </a:r>
            <a:r>
              <a:rPr lang="ru-RU" sz="1600" dirty="0" err="1" smtClean="0"/>
              <a:t>освітніх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компонентів</a:t>
            </a:r>
            <a:r>
              <a:rPr lang="ru-RU" sz="1600" dirty="0" smtClean="0"/>
              <a:t> та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логічну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послідовність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err="1" smtClean="0"/>
              <a:t>загальний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обсяг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навчального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навантаження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очікувані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результати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навчання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здобувачів</a:t>
            </a:r>
            <a:r>
              <a:rPr lang="ru-RU" sz="1600" dirty="0" smtClean="0"/>
              <a:t> </a:t>
            </a:r>
            <a:r>
              <a:rPr lang="ru-RU" sz="1600" dirty="0" err="1" smtClean="0"/>
              <a:t>освіти</a:t>
            </a:r>
            <a:r>
              <a:rPr lang="ru-RU" sz="160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814A0-C8C8-4413-B23B-09C2EB6D35A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73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0BB0-CB90-4E9C-A761-DB7C1FA479D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4185-4A1E-455B-B566-748B2FD65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95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0BB0-CB90-4E9C-A761-DB7C1FA479D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4185-4A1E-455B-B566-748B2FD65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16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0BB0-CB90-4E9C-A761-DB7C1FA479D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4185-4A1E-455B-B566-748B2FD65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837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0BB0-CB90-4E9C-A761-DB7C1FA479D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4185-4A1E-455B-B566-748B2FD65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88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0BB0-CB90-4E9C-A761-DB7C1FA479D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4185-4A1E-455B-B566-748B2FD65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682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0BB0-CB90-4E9C-A761-DB7C1FA479D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4185-4A1E-455B-B566-748B2FD65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93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0BB0-CB90-4E9C-A761-DB7C1FA479D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4185-4A1E-455B-B566-748B2FD65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54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0BB0-CB90-4E9C-A761-DB7C1FA479D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4185-4A1E-455B-B566-748B2FD65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89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0BB0-CB90-4E9C-A761-DB7C1FA479D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4185-4A1E-455B-B566-748B2FD65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64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0BB0-CB90-4E9C-A761-DB7C1FA479D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4185-4A1E-455B-B566-748B2FD65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54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0BB0-CB90-4E9C-A761-DB7C1FA479D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4185-4A1E-455B-B566-748B2FD65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98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A0BB0-CB90-4E9C-A761-DB7C1FA479DE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74185-4A1E-455B-B566-748B2FD65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45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oollife.org.ua/metodychni-rekomendatsiyi-shhodo-vykladannya-v-pochatkovij-shkoli-u-2018-2019-navchalnomu-rotsi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1086;&#1089;&#1086;&#1073;&#1083;&#1080;&#1074;&#1086;&#1089;&#1090;&#1110;%20&#1086;&#1088;&#1075;&#1072;&#1085;&#1110;&#1079;&#1072;&#1094;&#1110;&#1111;%20&#1086;&#1089;&#1074;&#1110;&#1090;&#1085;&#1100;&#1086;&#1075;&#1086;%20&#1087;&#1088;&#1086;&#1094;&#1077;&#1089;&#1091;/nmo-923-dodatok%20&#1072;&#1076;&#1072;&#1087;&#1090;&#1072;&#1094;&#1110;&#1081;&#1085;&#1080;&#1081;%20&#1087;&#1077;&#1088;&#1110;&#1086;&#1076;.pd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imzo.gov.ua/2018/08/22/lyst-mon-vid-20-08-2018-1-9-503-pro-pereliky-navchalnoji-literatury-rekomendovanoji-ministerstvom-osvity-i-nauky-ukrajiny-dlya-vykorystannya-u-zakladah-zahalnoji-serednoji-osvity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us.org.ua/news/imzo-opublikuvav-elektronni-versiyi-pidruchnykiv-dlya-1-klas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osvita.ua/school/textbook/61785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osvita/zagalna-serednya-osvita/konferenciyi/serpneva-konferenciya-2018/navchalni-materiali-dlya-roboti-z-pershoklasnikami-v-adaptacijnij-perio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86;&#1089;&#1086;&#1073;&#1083;&#1080;&#1074;&#1086;&#1089;&#1090;&#1110;%20&#1086;&#1088;&#1075;&#1072;&#1085;&#1110;&#1079;&#1072;&#1094;&#1110;&#1111;%20&#1086;&#1089;&#1074;&#1110;&#1090;&#1085;&#1100;&#1086;&#1075;&#1086;%20&#1087;&#1088;&#1086;&#1094;&#1077;&#1089;&#1091;/videoplayback%20(1).mp4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288032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uk-UA" b="1" dirty="0">
                <a:latin typeface="Annabelle" panose="03000400000000000000" pitchFamily="66" charset="0"/>
              </a:rPr>
              <a:t>Особливості організації освітнього процесу в початкових класах </a:t>
            </a:r>
            <a:r>
              <a:rPr lang="en-US" b="1" dirty="0" smtClean="0">
                <a:latin typeface="Annabelle" panose="03000400000000000000" pitchFamily="66" charset="0"/>
              </a:rPr>
              <a:t/>
            </a:r>
            <a:br>
              <a:rPr lang="en-US" b="1" dirty="0" smtClean="0">
                <a:latin typeface="Annabelle" panose="03000400000000000000" pitchFamily="66" charset="0"/>
              </a:rPr>
            </a:br>
            <a:r>
              <a:rPr lang="uk-UA" b="1" dirty="0" smtClean="0">
                <a:latin typeface="Annabelle" panose="03000400000000000000" pitchFamily="66" charset="0"/>
              </a:rPr>
              <a:t>Нової </a:t>
            </a:r>
            <a:r>
              <a:rPr lang="uk-UA" b="1" dirty="0">
                <a:latin typeface="Annabelle" panose="03000400000000000000" pitchFamily="66" charset="0"/>
              </a:rPr>
              <a:t>української школи</a:t>
            </a:r>
            <a:endParaRPr lang="ru-RU" b="1" dirty="0">
              <a:latin typeface="Annabelle" panose="03000400000000000000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400800" cy="108012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Ротфорт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Д.В.,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к.пед.н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ст.викладач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3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00" y="5748337"/>
            <a:ext cx="91440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467544" y="188640"/>
            <a:ext cx="8219256" cy="936104"/>
          </a:xfrm>
          <a:prstGeom prst="rect">
            <a:avLst/>
          </a:prstGeom>
          <a:noFill/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адаптаційно-ігрового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27704" y="1372875"/>
            <a:ext cx="8229600" cy="4281339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досліджую світ» (інтегрований курс)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Іноземна мова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культура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4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освіту»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(прийняти  Верховною радою 05.09.2017)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33.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endParaRPr lang="uk-UA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стандарт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розробляються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затверджуються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та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71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21.03.2018 № 268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ЗАТВЕРДЖЕННЯ ТИПОВИХ ОСВІТНІХ ТА НАВЧАЛЬНИХ ПРОГРАМ ДЛЯ 1-2-Х КЛАСІВ ЗАКЛАДІВ ЗАГАЛЬНОЇ СЕРЕДНЬОЇ ОСВІТИ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0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типових освітніх програм для закладів загальної середньої освіти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72816"/>
            <a:ext cx="8686800" cy="4824536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 освітня програма розроблена під керівництвом О.Я.Савченко.  1-2 класи</a:t>
            </a:r>
          </a:p>
          <a:p>
            <a:pPr marL="514350" indent="-514350" algn="just">
              <a:buAutoNum type="arabicPeriod"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 освітня програма розроблена під керівництвом Р.Б.Шияна. 1-2 класи</a:t>
            </a:r>
          </a:p>
          <a:p>
            <a:pPr marL="514350" indent="-514350" algn="just">
              <a:buAutoNum type="arabicPeriod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меншини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6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25.05.18 № 1/9-344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нетипових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84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Заклади освіти можуть </a:t>
            </a:r>
            <a:r>
              <a:rPr lang="uk-UA" sz="48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самостійно</a:t>
            </a:r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формувати освітні програми, складати навчальні плани, обирати підручники, методики тощо</a:t>
            </a:r>
            <a:endParaRPr lang="ru-RU" sz="4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5-конечная звезда 1">
            <a:hlinkClick r:id="rId3" action="ppaction://hlinksldjump"/>
          </p:cNvPr>
          <p:cNvSpPr/>
          <p:nvPr/>
        </p:nvSpPr>
        <p:spPr>
          <a:xfrm>
            <a:off x="7308304" y="4869160"/>
            <a:ext cx="792088" cy="72008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08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64137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 – 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тримається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</a:t>
            </a:r>
          </a:p>
          <a:p>
            <a:endParaRPr lang="uk-UA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 – 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професійному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особистому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зростанню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0698" t="21377" r="32054" b="36974"/>
          <a:stretch/>
        </p:blipFill>
        <p:spPr bwMode="auto">
          <a:xfrm>
            <a:off x="5500514" y="16881"/>
            <a:ext cx="3643486" cy="1467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19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Свобода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Стандартом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Розробляє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календарне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довільній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розпорядитися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20% резервного часу;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Застосовує форм і методи організації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навчально-пізнавальної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які дозволяють реалізувати  інтегрований, діяльнісний та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компетентнісний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підходи.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Створює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комфортне освітнє середовище для учнів класу  та ефективно його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застосовує 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18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35" t="12500" r="26267" b="8051"/>
          <a:stretch/>
        </p:blipFill>
        <p:spPr bwMode="auto">
          <a:xfrm>
            <a:off x="899592" y="-1"/>
            <a:ext cx="7056784" cy="683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07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66960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</a:t>
            </a:r>
            <a:b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15.01.2018 № 34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9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«Нова українська школа стане можливою лише тоді, коли ми змінимо саму сутність освітнього процесу – від  багаторічних розмов про </a:t>
            </a:r>
            <a:r>
              <a:rPr lang="uk-UA" sz="3600" i="1" dirty="0" err="1" smtClean="0">
                <a:latin typeface="Times New Roman" pitchFamily="18" charset="0"/>
                <a:cs typeface="Times New Roman" pitchFamily="18" charset="0"/>
              </a:rPr>
              <a:t>компетентнісний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 підхід перейдемо до щоденного пошуку таких видів навчальної діяльності, які сприяли б невпинному поступові кожного учня і кожної учениці»</a:t>
            </a:r>
          </a:p>
          <a:p>
            <a:pPr marL="4478338" indent="-4478338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Лілія Гриневич,                       </a:t>
            </a:r>
            <a:r>
              <a:rPr lang="uk-UA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Міністр освіти і науки України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5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Лист </a:t>
            </a:r>
            <a:r>
              <a:rPr lang="ru-RU" sz="32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МОН </a:t>
            </a:r>
            <a:r>
              <a:rPr lang="ru-RU" sz="3200" b="1" u="sng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32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3200" b="1" u="sng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від</a:t>
            </a:r>
            <a:r>
              <a:rPr lang="ru-RU" sz="32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03.07.2018 № </a:t>
            </a:r>
            <a:r>
              <a:rPr lang="ru-RU" sz="3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1/9-415</a:t>
            </a:r>
            <a:r>
              <a:rPr lang="ru-RU" sz="32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u="sng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нструктивно-методичні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закладах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6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довільній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зручній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поурочне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довільній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Формат,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структура,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поурочних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планів-конспектів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справою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універсальних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закладу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району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неприпустимим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202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76875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Автономія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забезпечена</a:t>
            </a:r>
            <a:r>
              <a:rPr lang="ru-RU" dirty="0"/>
              <a:t>  </a:t>
            </a:r>
            <a:r>
              <a:rPr lang="ru-RU" dirty="0" err="1"/>
              <a:t>академічною</a:t>
            </a:r>
            <a:r>
              <a:rPr lang="ru-RU" dirty="0"/>
              <a:t> свободою, </a:t>
            </a:r>
            <a:r>
              <a:rPr lang="ru-RU" dirty="0" err="1"/>
              <a:t>включаючи</a:t>
            </a:r>
            <a:r>
              <a:rPr lang="ru-RU" dirty="0"/>
              <a:t> свободу </a:t>
            </a:r>
            <a:r>
              <a:rPr lang="ru-RU" dirty="0" err="1"/>
              <a:t>викладання</a:t>
            </a:r>
            <a:r>
              <a:rPr lang="ru-RU" dirty="0"/>
              <a:t>, свободу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r>
              <a:rPr lang="ru-RU" dirty="0"/>
              <a:t> в </a:t>
            </a:r>
            <a:r>
              <a:rPr lang="ru-RU" dirty="0" err="1"/>
              <a:t>педагогічну</a:t>
            </a:r>
            <a:r>
              <a:rPr lang="ru-RU" dirty="0"/>
              <a:t>, </a:t>
            </a:r>
            <a:r>
              <a:rPr lang="ru-RU" dirty="0" err="1"/>
              <a:t>науково-педагогічну</a:t>
            </a:r>
            <a:r>
              <a:rPr lang="ru-RU" dirty="0"/>
              <a:t> та </a:t>
            </a:r>
            <a:r>
              <a:rPr lang="ru-RU" dirty="0" err="1"/>
              <a:t>наукову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вільним</a:t>
            </a:r>
            <a:r>
              <a:rPr lang="ru-RU" dirty="0"/>
              <a:t> </a:t>
            </a:r>
            <a:r>
              <a:rPr lang="ru-RU" dirty="0" err="1"/>
              <a:t>вибором</a:t>
            </a:r>
            <a:r>
              <a:rPr lang="ru-RU" dirty="0"/>
              <a:t> форм, </a:t>
            </a:r>
            <a:r>
              <a:rPr lang="ru-RU" dirty="0" err="1"/>
              <a:t>методів</a:t>
            </a:r>
            <a:r>
              <a:rPr lang="ru-RU" dirty="0"/>
              <a:t> і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програмі</a:t>
            </a:r>
            <a:r>
              <a:rPr lang="ru-RU" dirty="0"/>
              <a:t>, </a:t>
            </a:r>
            <a:r>
              <a:rPr lang="ru-RU" dirty="0" err="1"/>
              <a:t>розробленням</a:t>
            </a:r>
            <a:r>
              <a:rPr lang="ru-RU" dirty="0"/>
              <a:t> та </a:t>
            </a:r>
            <a:r>
              <a:rPr lang="ru-RU" dirty="0" err="1"/>
              <a:t>впровадженням</a:t>
            </a:r>
            <a:r>
              <a:rPr lang="ru-RU" dirty="0"/>
              <a:t> </a:t>
            </a:r>
            <a:r>
              <a:rPr lang="ru-RU" dirty="0" err="1"/>
              <a:t>авторських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освітніх</a:t>
            </a:r>
            <a:r>
              <a:rPr lang="ru-RU" dirty="0"/>
              <a:t> методик і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методів</a:t>
            </a:r>
            <a:r>
              <a:rPr lang="ru-RU" dirty="0"/>
              <a:t> і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 методик </a:t>
            </a:r>
            <a:r>
              <a:rPr lang="ru-RU" dirty="0" err="1"/>
              <a:t>компетентнісного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 smtClean="0"/>
              <a:t>.</a:t>
            </a:r>
          </a:p>
          <a:p>
            <a:endParaRPr lang="ru-RU" sz="1200" dirty="0"/>
          </a:p>
          <a:p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форм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установ</a:t>
            </a:r>
            <a:r>
              <a:rPr lang="ru-RU" dirty="0"/>
              <a:t> і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та </a:t>
            </a:r>
            <a:r>
              <a:rPr lang="ru-RU" dirty="0" err="1"/>
              <a:t>перепідготовку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 smtClean="0"/>
              <a:t>.</a:t>
            </a:r>
          </a:p>
          <a:p>
            <a:endParaRPr lang="ru-RU" sz="1800" dirty="0"/>
          </a:p>
          <a:p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переносити</a:t>
            </a:r>
            <a:r>
              <a:rPr lang="ru-RU" dirty="0"/>
              <a:t> теми </a:t>
            </a:r>
            <a:r>
              <a:rPr lang="ru-RU" dirty="0" err="1"/>
              <a:t>уроків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учнями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годин на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тем.  </a:t>
            </a:r>
            <a:r>
              <a:rPr lang="ru-RU" dirty="0" err="1"/>
              <a:t>Адміністрація</a:t>
            </a:r>
            <a:r>
              <a:rPr lang="ru-RU" dirty="0"/>
              <a:t> закладу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/>
              <a:t>методичних</a:t>
            </a:r>
            <a:r>
              <a:rPr lang="ru-RU" dirty="0"/>
              <a:t> служб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лише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надавати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методичну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допомогу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вчителю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з метою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покращення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освітнього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процесу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, а не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контролювати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8316416" y="6165304"/>
            <a:ext cx="432048" cy="432048"/>
          </a:xfrm>
          <a:prstGeom prst="star5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61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76" t="23958" r="24719" b="17372"/>
          <a:stretch/>
        </p:blipFill>
        <p:spPr bwMode="auto">
          <a:xfrm>
            <a:off x="122545" y="548680"/>
            <a:ext cx="8998967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32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МОН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№1/9-503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20.08.2018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закладах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gn-PY" dirty="0">
                <a:hlinkClick r:id="rId2"/>
              </a:rPr>
              <a:t>https://imzo.gov.ua/2018/08/22/lyst-mon-vid-20-08-2018-1-9-503-pro-pereliky-navchalnoji-literatury-rekomendovanoji-ministerstvom-osvity-i-nauky-ukrajiny-dlya-vykorystannya-u-zakladah-zahalnoji-serednoji-osvity</a:t>
            </a:r>
            <a:r>
              <a:rPr lang="gn-PY" dirty="0" smtClean="0">
                <a:hlinkClick r:id="rId2"/>
              </a:rPr>
              <a:t>/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16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вересні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першачків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адаптаційний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вони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найперше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58" y="404664"/>
            <a:ext cx="9110142" cy="506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83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9" t="12917" r="33533" b="5825"/>
          <a:stretch/>
        </p:blipFill>
        <p:spPr bwMode="auto">
          <a:xfrm>
            <a:off x="956752" y="188640"/>
            <a:ext cx="7222210" cy="637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83647" y="548680"/>
            <a:ext cx="3487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n-PY" dirty="0">
                <a:hlinkClick r:id="rId3"/>
              </a:rPr>
              <a:t>http://nus.org.ua/news/imzo-opublikuvav-elektronni-versiyi-pidruchnykiv-dlya-1-klasu</a:t>
            </a:r>
            <a:r>
              <a:rPr lang="gn-PY" dirty="0" smtClean="0">
                <a:hlinkClick r:id="rId3"/>
              </a:rPr>
              <a:t>/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38683" y="1776264"/>
            <a:ext cx="408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n-PY" dirty="0">
                <a:hlinkClick r:id="rId4"/>
              </a:rPr>
              <a:t>http://osvita.ua/school/textbook/61785</a:t>
            </a:r>
            <a:r>
              <a:rPr lang="gn-PY" dirty="0" smtClean="0">
                <a:hlinkClick r:id="rId4"/>
              </a:rPr>
              <a:t>/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36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2" t="13644" r="10902" b="6250"/>
          <a:stretch/>
        </p:blipFill>
        <p:spPr bwMode="auto">
          <a:xfrm>
            <a:off x="6464" y="11048"/>
            <a:ext cx="9089756" cy="585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202798"/>
            <a:ext cx="9096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n-PY" dirty="0">
                <a:hlinkClick r:id="rId3"/>
              </a:rPr>
              <a:t>https://</a:t>
            </a:r>
            <a:r>
              <a:rPr lang="gn-PY" dirty="0" smtClean="0">
                <a:hlinkClick r:id="rId3"/>
              </a:rPr>
              <a:t>mon.gov.ua/ua/osvita/zagalna-serednya-osvita/konferenciyi/serpneva-konferenciya-2018/navchalni-materiali-dlya-roboti-z-pershoklasnikami-v-adaptacijnij-period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16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3204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69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47" t="15208" r="19359" b="22246"/>
          <a:stretch/>
        </p:blipFill>
        <p:spPr bwMode="auto">
          <a:xfrm>
            <a:off x="-1" y="0"/>
            <a:ext cx="912673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007128"/>
            <a:ext cx="9126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23.03.2018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xmlns="" val="298508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3096344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НОВА УКРАЇНСЬКА ШКОЛА:</a:t>
            </a:r>
            <a:br>
              <a:rPr lang="ru-RU" dirty="0" smtClean="0"/>
            </a:br>
            <a:r>
              <a:rPr lang="ru-RU" dirty="0" smtClean="0"/>
              <a:t>КОНЦЕПТУАЛЬНІ ЗАСАДИ</a:t>
            </a:r>
            <a:br>
              <a:rPr lang="ru-RU" dirty="0" smtClean="0"/>
            </a:br>
            <a:r>
              <a:rPr lang="ru-RU" dirty="0" smtClean="0"/>
              <a:t>РЕФОРМУВАННЯ СЕРЕДНЬОЇ</a:t>
            </a:r>
            <a:br>
              <a:rPr lang="ru-RU" dirty="0" smtClean="0"/>
            </a:br>
            <a:r>
              <a:rPr lang="ru-RU" dirty="0" smtClean="0"/>
              <a:t>ШКОЛИ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5301207"/>
            <a:ext cx="457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2776"/>
                </a:solidFill>
              </a:rPr>
              <a:t>УХВАЛЕНО РІШЕННЯМ КОЛЕГІЇ </a:t>
            </a:r>
          </a:p>
          <a:p>
            <a:pPr algn="ctr"/>
            <a:r>
              <a:rPr lang="ru-RU" dirty="0" smtClean="0">
                <a:solidFill>
                  <a:srgbClr val="002776"/>
                </a:solidFill>
              </a:rPr>
              <a:t>МОН 27/10/2016</a:t>
            </a:r>
            <a:endParaRPr lang="ru-RU" dirty="0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3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аказ</a:t>
            </a:r>
            <a:r>
              <a:rPr lang="ru-RU" sz="3200" b="1" cap="al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 </a:t>
            </a:r>
            <a:r>
              <a:rPr lang="ru-RU" sz="3200" b="1" cap="all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3200" b="1" cap="al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1" cap="al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200" b="1" cap="al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.02.</a:t>
            </a:r>
            <a:r>
              <a:rPr lang="ru-RU" sz="3200" b="1" cap="al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№ </a:t>
            </a:r>
            <a:r>
              <a:rPr lang="ru-RU" sz="3200" b="1" cap="all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примірного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57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9" t="12917" r="20075" b="27966"/>
          <a:stretch/>
        </p:blipFill>
        <p:spPr bwMode="auto">
          <a:xfrm>
            <a:off x="107504" y="620688"/>
            <a:ext cx="89248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5568" y="1844824"/>
            <a:ext cx="3888432" cy="424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5569" y="1628800"/>
            <a:ext cx="3902144" cy="527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02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924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20.08.2018 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42" t="24792" r="34844" b="17585"/>
          <a:stretch/>
        </p:blipFill>
        <p:spPr bwMode="auto">
          <a:xfrm>
            <a:off x="2051720" y="3717032"/>
            <a:ext cx="5052156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24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48337"/>
            <a:ext cx="91440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0032" t="23661" r="20192" b="14196"/>
          <a:stretch/>
        </p:blipFill>
        <p:spPr bwMode="auto">
          <a:xfrm>
            <a:off x="23745" y="14270"/>
            <a:ext cx="9143999" cy="5517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2627784" y="6021288"/>
            <a:ext cx="576064" cy="504056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>
            <a:hlinkClick r:id="rId5" action="ppaction://hlinksldjump"/>
          </p:cNvPr>
          <p:cNvSpPr/>
          <p:nvPr/>
        </p:nvSpPr>
        <p:spPr>
          <a:xfrm>
            <a:off x="3887924" y="6021288"/>
            <a:ext cx="648072" cy="504056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2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41984" y="1124744"/>
            <a:ext cx="6336703" cy="3536765"/>
          </a:xfrm>
          <a:prstGeom prst="rect">
            <a:avLst/>
          </a:prstGeom>
          <a:noFill/>
          <a:ln w="15875" cap="rnd" cmpd="thinThick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395536" y="5085184"/>
            <a:ext cx="8229600" cy="153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 чином реалізувати компоненти формули Нової української школи?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8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26122" t="12258" r="27724" b="29875"/>
          <a:stretch/>
        </p:blipFill>
        <p:spPr bwMode="auto">
          <a:xfrm>
            <a:off x="251520" y="1268760"/>
            <a:ext cx="8388424" cy="52292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861" y="0"/>
            <a:ext cx="91440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05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74" y="5748337"/>
            <a:ext cx="91440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7592" cy="1080120"/>
          </a:xfrm>
          <a:noFill/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</a:t>
            </a: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 освіти: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Місце для вмісту 2"/>
          <p:cNvSpPr>
            <a:spLocks noGrp="1"/>
          </p:cNvSpPr>
          <p:nvPr>
            <p:ph idx="1"/>
          </p:nvPr>
        </p:nvSpPr>
        <p:spPr>
          <a:xfrm>
            <a:off x="422526" y="122237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uk-UA" sz="3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uk-UA" sz="3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 </a:t>
            </a:r>
            <a:r>
              <a:rPr lang="uk-UA" sz="3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uk-UA" sz="3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її вікових та індивідуальних психофізіологічних </a:t>
            </a:r>
            <a:r>
              <a:rPr lang="uk-UA" sz="3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 і потреб</a:t>
            </a:r>
            <a:r>
              <a:rPr lang="uk-UA" sz="3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загальнолюдських </a:t>
            </a:r>
            <a:r>
              <a:rPr lang="uk-UA" sz="3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 </a:t>
            </a:r>
            <a:r>
              <a:rPr lang="uk-UA" sz="3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оптимізму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3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плекання </a:t>
            </a:r>
            <a:r>
              <a:rPr lang="uk-UA" sz="3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 й допитливості</a:t>
            </a:r>
            <a:r>
              <a:rPr lang="en-US" sz="3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8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 вносить зміни у: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1. Зміст і результати навчання</a:t>
            </a:r>
          </a:p>
          <a:p>
            <a:pPr marL="0" indent="0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2. Методики</a:t>
            </a:r>
            <a:r>
              <a:rPr lang="uk-UA" sz="3600" baseline="0" dirty="0" smtClean="0">
                <a:latin typeface="Times New Roman" pitchFamily="18" charset="0"/>
                <a:cs typeface="Times New Roman" pitchFamily="18" charset="0"/>
              </a:rPr>
              <a:t> викладання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3. Освітнє середовище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74" y="5748337"/>
            <a:ext cx="91440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78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720080"/>
          </a:xfrm>
          <a:noFill/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1744543"/>
              </p:ext>
            </p:extLst>
          </p:nvPr>
        </p:nvGraphicFramePr>
        <p:xfrm>
          <a:off x="1619672" y="980728"/>
          <a:ext cx="5849173" cy="5504747"/>
        </p:xfrm>
        <a:graphic>
          <a:graphicData uri="http://schemas.openxmlformats.org/drawingml/2006/table">
            <a:tbl>
              <a:tblPr firstRow="1" firstCol="1" bandRow="1"/>
              <a:tblGrid>
                <a:gridCol w="5849173"/>
              </a:tblGrid>
              <a:tr h="877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Назва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освітньої</a:t>
                      </a:r>
                      <a:r>
                        <a:rPr lang="ru-RU" sz="18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галузі</a:t>
                      </a:r>
                      <a:endParaRPr lang="ru-RU" sz="1800" dirty="0">
                        <a:solidFill>
                          <a:srgbClr val="333333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1.  </a:t>
                      </a:r>
                      <a:r>
                        <a:rPr lang="ru-RU" sz="2200" b="1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Мовно-літературна</a:t>
                      </a:r>
                      <a:r>
                        <a:rPr lang="ru-RU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 1.1</a:t>
                      </a:r>
                      <a:r>
                        <a:rPr lang="ru-RU" sz="2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. </a:t>
                      </a:r>
                      <a:r>
                        <a:rPr lang="ru-RU" sz="22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Українська</a:t>
                      </a:r>
                      <a:r>
                        <a:rPr lang="ru-RU" sz="2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22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мова</a:t>
                      </a:r>
                      <a:r>
                        <a:rPr lang="ru-RU" sz="2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і </a:t>
                      </a:r>
                      <a:r>
                        <a:rPr lang="ru-RU" sz="22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література</a:t>
                      </a:r>
                      <a:r>
                        <a:rPr lang="ru-RU" sz="2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, </a:t>
                      </a:r>
                      <a:r>
                        <a:rPr lang="ru-RU" sz="22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мови</a:t>
                      </a:r>
                      <a:r>
                        <a:rPr lang="ru-RU" sz="2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і </a:t>
                      </a:r>
                      <a:r>
                        <a:rPr lang="ru-RU" sz="22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літератури</a:t>
                      </a:r>
                      <a:r>
                        <a:rPr lang="ru-RU" sz="2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22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національних</a:t>
                      </a:r>
                      <a:r>
                        <a:rPr lang="ru-RU" sz="22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ru-RU" sz="22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меншин</a:t>
                      </a:r>
                      <a:endParaRPr lang="ru-RU" sz="2200" dirty="0">
                        <a:solidFill>
                          <a:srgbClr val="333333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 1.2. Іншомовна освіта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2. </a:t>
                      </a:r>
                      <a:r>
                        <a:rPr lang="ru-RU" sz="2200" b="1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Математична</a:t>
                      </a:r>
                      <a:r>
                        <a:rPr lang="ru-RU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3. </a:t>
                      </a:r>
                      <a:r>
                        <a:rPr lang="ru-RU" sz="2200" b="1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Природнича</a:t>
                      </a:r>
                      <a:r>
                        <a:rPr lang="ru-RU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9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4. </a:t>
                      </a:r>
                      <a:r>
                        <a:rPr lang="ru-RU" sz="2200" b="1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Технологічна</a:t>
                      </a:r>
                      <a:r>
                        <a:rPr lang="ru-RU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9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5. </a:t>
                      </a:r>
                      <a:r>
                        <a:rPr lang="ru-RU" sz="2200" b="1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Інформатична</a:t>
                      </a:r>
                      <a:r>
                        <a:rPr lang="ru-RU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9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6. </a:t>
                      </a:r>
                      <a:r>
                        <a:rPr lang="ru-RU" sz="2200" b="1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Соціальна</a:t>
                      </a:r>
                      <a:r>
                        <a:rPr lang="ru-RU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і </a:t>
                      </a:r>
                      <a:r>
                        <a:rPr lang="ru-RU" sz="2200" b="1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здоров’язбережна</a:t>
                      </a:r>
                      <a:r>
                        <a:rPr lang="ru-RU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9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7. </a:t>
                      </a:r>
                      <a:r>
                        <a:rPr lang="en-US" sz="2200" b="1" dirty="0" err="1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Громадянська</a:t>
                      </a:r>
                      <a:r>
                        <a:rPr lang="en-US" sz="2200" b="1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та</a:t>
                      </a:r>
                      <a:r>
                        <a:rPr lang="en-US" sz="2200" b="1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історична</a:t>
                      </a:r>
                      <a:endParaRPr lang="ru-RU" sz="2200" b="1" dirty="0">
                        <a:solidFill>
                          <a:srgbClr val="333333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9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8. </a:t>
                      </a:r>
                      <a:r>
                        <a:rPr lang="ru-RU" sz="2200" b="1" dirty="0" err="1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Фізкультурна</a:t>
                      </a:r>
                      <a:r>
                        <a:rPr lang="ru-RU" sz="2200" b="1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	</a:t>
                      </a:r>
                      <a:r>
                        <a:rPr lang="en-US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	 </a:t>
                      </a:r>
                      <a:endParaRPr lang="ru-RU" sz="2200" b="1" dirty="0">
                        <a:solidFill>
                          <a:srgbClr val="333333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9. </a:t>
                      </a:r>
                      <a:r>
                        <a:rPr lang="en-US" sz="2200" b="1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Мистецька</a:t>
                      </a:r>
                      <a:r>
                        <a:rPr lang="en-US" sz="2200" b="1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	</a:t>
                      </a:r>
                      <a:endParaRPr lang="ru-RU" sz="2200" b="1" dirty="0">
                        <a:solidFill>
                          <a:srgbClr val="333333"/>
                        </a:solidFill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4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1299</Words>
  <Application>Microsoft Office PowerPoint</Application>
  <PresentationFormat>Экран (4:3)</PresentationFormat>
  <Paragraphs>167</Paragraphs>
  <Slides>32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Особливості організації освітнього процесу в початкових класах  Нової української школи</vt:lpstr>
      <vt:lpstr>Слайд 2</vt:lpstr>
      <vt:lpstr>НОВА УКРАЇНСЬКА ШКОЛА: КОНЦЕПТУАЛЬНІ ЗАСАДИ РЕФОРМУВАННЯ СЕРЕДНЬОЇ ШКОЛИ</vt:lpstr>
      <vt:lpstr>Слайд 4</vt:lpstr>
      <vt:lpstr>Слайд 5</vt:lpstr>
      <vt:lpstr>Слайд 6</vt:lpstr>
      <vt:lpstr>Мета початкової освіти:</vt:lpstr>
      <vt:lpstr>Стандарт вносить зміни у:</vt:lpstr>
      <vt:lpstr>Освітні галузі</vt:lpstr>
      <vt:lpstr>Слайд 10</vt:lpstr>
      <vt:lpstr>Закон України «Про освіту» (прийняти  Верховною радою 05.09.2017) </vt:lpstr>
      <vt:lpstr>Слайд 12</vt:lpstr>
      <vt:lpstr>Перелік типових освітніх програм для закладів загальної середньої освіти</vt:lpstr>
      <vt:lpstr>Лист МОН від 25.05.18 № 1/9-344</vt:lpstr>
      <vt:lpstr>Слайд 15</vt:lpstr>
      <vt:lpstr>Слайд 16</vt:lpstr>
      <vt:lpstr>Свобода вчителя  за новим Стандартом</vt:lpstr>
      <vt:lpstr>Слайд 18</vt:lpstr>
      <vt:lpstr>Наказ МОН України  від 15.01.2018 № 34</vt:lpstr>
      <vt:lpstr>Лист МОН України від 03.07.2018 № 1/9-415 </vt:lpstr>
      <vt:lpstr>Слайд 21</vt:lpstr>
      <vt:lpstr>Слайд 22</vt:lpstr>
      <vt:lpstr>Слайд 23</vt:lpstr>
      <vt:lpstr>Лист МОН України №1/9-503 від 20.08.2018   </vt:lpstr>
      <vt:lpstr>Слайд 25</vt:lpstr>
      <vt:lpstr>Слайд 26</vt:lpstr>
      <vt:lpstr>Слайд 27</vt:lpstr>
      <vt:lpstr>Слайд 28</vt:lpstr>
      <vt:lpstr>Слайд 29</vt:lpstr>
      <vt:lpstr>Наказ МОН України від 13.02.2018 № 137</vt:lpstr>
      <vt:lpstr>Слайд 31</vt:lpstr>
      <vt:lpstr>Наказ МОН України №924 від 20.08.2018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організації освітнього процесу в початкових класах  Нової української школи</dc:title>
  <dc:creator>Диана</dc:creator>
  <cp:lastModifiedBy>User</cp:lastModifiedBy>
  <cp:revision>21</cp:revision>
  <dcterms:created xsi:type="dcterms:W3CDTF">2018-09-14T15:18:27Z</dcterms:created>
  <dcterms:modified xsi:type="dcterms:W3CDTF">2018-11-20T10:59:55Z</dcterms:modified>
</cp:coreProperties>
</file>